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87" r:id="rId3"/>
  </p:sldMasterIdLst>
  <p:notesMasterIdLst>
    <p:notesMasterId r:id="rId27"/>
  </p:notesMasterIdLst>
  <p:sldIdLst>
    <p:sldId id="262" r:id="rId4"/>
    <p:sldId id="1592" r:id="rId5"/>
    <p:sldId id="448" r:id="rId6"/>
    <p:sldId id="321" r:id="rId7"/>
    <p:sldId id="1642" r:id="rId8"/>
    <p:sldId id="1612" r:id="rId9"/>
    <p:sldId id="1619" r:id="rId10"/>
    <p:sldId id="1591" r:id="rId11"/>
    <p:sldId id="1638" r:id="rId12"/>
    <p:sldId id="1626" r:id="rId13"/>
    <p:sldId id="428" r:id="rId14"/>
    <p:sldId id="1639" r:id="rId15"/>
    <p:sldId id="467" r:id="rId16"/>
    <p:sldId id="1601" r:id="rId17"/>
    <p:sldId id="1641" r:id="rId18"/>
    <p:sldId id="1620" r:id="rId19"/>
    <p:sldId id="1624" r:id="rId20"/>
    <p:sldId id="1595" r:id="rId21"/>
    <p:sldId id="1640" r:id="rId22"/>
    <p:sldId id="1632" r:id="rId23"/>
    <p:sldId id="1621" r:id="rId24"/>
    <p:sldId id="1623" r:id="rId25"/>
    <p:sldId id="163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6199" autoAdjust="0"/>
  </p:normalViewPr>
  <p:slideViewPr>
    <p:cSldViewPr snapToGrid="0">
      <p:cViewPr varScale="1">
        <p:scale>
          <a:sx n="99" d="100"/>
          <a:sy n="99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vr-nas\public\SEPPH\Modelling\Sherrie\Swaziland%20HIC\TB%20prevalence_deaths_new%20infs_costs_ARTcov_8%20Oct%202013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248747\Documents\Country%20work\Swaziland\2014%20work\Endline\Analysis\SL%20TOTT%20Results%20plus%20OOSY%20(version%20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48984666390384E-2"/>
          <c:y val="7.9533289887490921E-2"/>
          <c:w val="0.95441359303771234"/>
          <c:h val="0.8906417264046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Proportion of sexually active persons engaged n sex with persons 10 years or more older than them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D-498D-9354-0728C0A21F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Proportion of sexually active persons engaged n sex with persons 10 years or more older than them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D-498D-9354-0728C0A21F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Proportion of sexually active persons engaged n sex with persons 10 years or more older than them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7D-498D-9354-0728C0A21F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5391488"/>
        <c:axId val="125391880"/>
      </c:barChart>
      <c:catAx>
        <c:axId val="125391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391880"/>
        <c:crosses val="autoZero"/>
        <c:auto val="1"/>
        <c:lblAlgn val="ctr"/>
        <c:lblOffset val="100"/>
        <c:noMultiLvlLbl val="0"/>
      </c:catAx>
      <c:valAx>
        <c:axId val="125391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539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211701170177232E-2"/>
          <c:y val="3.544171583197054E-2"/>
          <c:w val="0.74719445109816274"/>
          <c:h val="0.74874076712822779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'Contribution redn table'!$J$3</c:f>
              <c:strCache>
                <c:ptCount val="1"/>
                <c:pt idx="0">
                  <c:v>ART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'Contribution redn table'!$K$2:$L$2</c:f>
              <c:strCache>
                <c:ptCount val="2"/>
                <c:pt idx="0">
                  <c:v>Percent contribution to new HIV infections averted</c:v>
                </c:pt>
                <c:pt idx="1">
                  <c:v>Percent contribution to AIDS-related deaths averted</c:v>
                </c:pt>
              </c:strCache>
            </c:strRef>
          </c:cat>
          <c:val>
            <c:numRef>
              <c:f>'Contribution redn table'!$K$3:$L$3</c:f>
              <c:numCache>
                <c:formatCode>0%</c:formatCode>
                <c:ptCount val="2"/>
                <c:pt idx="0">
                  <c:v>0.27241820508133796</c:v>
                </c:pt>
                <c:pt idx="1">
                  <c:v>0.57385673816268712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0-45D8-BC7F-AFD59C00C5DC}"/>
            </c:ext>
          </c:extLst>
        </c:ser>
        <c:ser>
          <c:idx val="0"/>
          <c:order val="1"/>
          <c:tx>
            <c:strRef>
              <c:f>'Contribution redn table'!$J$4</c:f>
              <c:strCache>
                <c:ptCount val="1"/>
                <c:pt idx="0">
                  <c:v>VMMC</c:v>
                </c:pt>
              </c:strCache>
            </c:strRef>
          </c:tx>
          <c:spPr>
            <a:solidFill>
              <a:srgbClr val="00CC9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'Contribution redn table'!$K$2:$L$2</c:f>
              <c:strCache>
                <c:ptCount val="2"/>
                <c:pt idx="0">
                  <c:v>Percent contribution to new HIV infections averted</c:v>
                </c:pt>
                <c:pt idx="1">
                  <c:v>Percent contribution to AIDS-related deaths averted</c:v>
                </c:pt>
              </c:strCache>
            </c:strRef>
          </c:cat>
          <c:val>
            <c:numRef>
              <c:f>'Contribution redn table'!$K$4:$L$4</c:f>
              <c:numCache>
                <c:formatCode>0%</c:formatCode>
                <c:ptCount val="2"/>
                <c:pt idx="0">
                  <c:v>0.48587095594955221</c:v>
                </c:pt>
                <c:pt idx="1">
                  <c:v>0.17995413462835561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0-45D8-BC7F-AFD59C00C5DC}"/>
            </c:ext>
          </c:extLst>
        </c:ser>
        <c:ser>
          <c:idx val="2"/>
          <c:order val="2"/>
          <c:tx>
            <c:strRef>
              <c:f>'Contribution redn table'!$J$5</c:f>
              <c:strCache>
                <c:ptCount val="1"/>
                <c:pt idx="0">
                  <c:v>CCT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rgbClr val="C00000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'Contribution redn table'!$K$2:$L$2</c:f>
              <c:strCache>
                <c:ptCount val="2"/>
                <c:pt idx="0">
                  <c:v>Percent contribution to new HIV infections averted</c:v>
                </c:pt>
                <c:pt idx="1">
                  <c:v>Percent contribution to AIDS-related deaths averted</c:v>
                </c:pt>
              </c:strCache>
            </c:strRef>
          </c:cat>
          <c:val>
            <c:numRef>
              <c:f>'Contribution redn table'!$K$5:$L$5</c:f>
              <c:numCache>
                <c:formatCode>0%</c:formatCode>
                <c:ptCount val="2"/>
                <c:pt idx="0">
                  <c:v>0.36172546152440138</c:v>
                </c:pt>
                <c:pt idx="1">
                  <c:v>0.13934979090786456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50-45D8-BC7F-AFD59C00C5DC}"/>
            </c:ext>
          </c:extLst>
        </c:ser>
        <c:ser>
          <c:idx val="3"/>
          <c:order val="3"/>
          <c:tx>
            <c:strRef>
              <c:f>'Contribution redn table'!$J$6</c:f>
              <c:strCache>
                <c:ptCount val="1"/>
                <c:pt idx="0">
                  <c:v>PMTCT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</c:spPr>
          <c:invertIfNegative val="0"/>
          <c:cat>
            <c:strRef>
              <c:f>'Contribution redn table'!$K$2:$L$2</c:f>
              <c:strCache>
                <c:ptCount val="2"/>
                <c:pt idx="0">
                  <c:v>Percent contribution to new HIV infections averted</c:v>
                </c:pt>
                <c:pt idx="1">
                  <c:v>Percent contribution to AIDS-related deaths averted</c:v>
                </c:pt>
              </c:strCache>
            </c:strRef>
          </c:cat>
          <c:val>
            <c:numRef>
              <c:f>'Contribution redn table'!$K$6:$L$6</c:f>
              <c:numCache>
                <c:formatCode>0%</c:formatCode>
                <c:ptCount val="2"/>
                <c:pt idx="0">
                  <c:v>4.2551635898373241E-2</c:v>
                </c:pt>
                <c:pt idx="1">
                  <c:v>2.9812491568865507E-2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50-45D8-BC7F-AFD59C00C5DC}"/>
            </c:ext>
          </c:extLst>
        </c:ser>
        <c:ser>
          <c:idx val="4"/>
          <c:order val="4"/>
          <c:tx>
            <c:strRef>
              <c:f>'Contribution redn table'!$J$7</c:f>
              <c:strCache>
                <c:ptCount val="1"/>
                <c:pt idx="0">
                  <c:v>TB/HIV</c:v>
                </c:pt>
              </c:strCache>
            </c:strRef>
          </c:tx>
          <c:spPr>
            <a:solidFill>
              <a:srgbClr val="CCECFF"/>
            </a:solidFill>
          </c:spPr>
          <c:invertIfNegative val="0"/>
          <c:cat>
            <c:strRef>
              <c:f>'Contribution redn table'!$K$2:$L$2</c:f>
              <c:strCache>
                <c:ptCount val="2"/>
                <c:pt idx="0">
                  <c:v>Percent contribution to new HIV infections averted</c:v>
                </c:pt>
                <c:pt idx="1">
                  <c:v>Percent contribution to AIDS-related deaths averted</c:v>
                </c:pt>
              </c:strCache>
            </c:strRef>
          </c:cat>
          <c:val>
            <c:numRef>
              <c:f>'Contribution redn table'!$K$7:$L$7</c:f>
              <c:numCache>
                <c:formatCode>0%</c:formatCode>
                <c:ptCount val="2"/>
                <c:pt idx="1">
                  <c:v>0.16457574531228922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50-45D8-BC7F-AFD59C00C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22048"/>
        <c:axId val="35523584"/>
      </c:barChart>
      <c:catAx>
        <c:axId val="3552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Calibri" panose="020F0502020204030204" pitchFamily="34" charset="0"/>
              </a:defRPr>
            </a:pPr>
            <a:endParaRPr lang="en-US"/>
          </a:p>
        </c:txPr>
        <c:crossAx val="35523584"/>
        <c:crosses val="autoZero"/>
        <c:auto val="1"/>
        <c:lblAlgn val="ctr"/>
        <c:lblOffset val="100"/>
        <c:noMultiLvlLbl val="0"/>
      </c:catAx>
      <c:valAx>
        <c:axId val="3552358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 panose="020F0502020204030204" pitchFamily="34" charset="0"/>
              </a:defRPr>
            </a:pPr>
            <a:endParaRPr lang="en-US"/>
          </a:p>
        </c:txPr>
        <c:crossAx val="3552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51843894271865"/>
          <c:y val="6.1177849463784274E-2"/>
          <c:w val="0.13482652190549912"/>
          <c:h val="0.6511901856139819"/>
        </c:manualLayout>
      </c:layout>
      <c:overlay val="0"/>
      <c:txPr>
        <a:bodyPr/>
        <a:lstStyle/>
        <a:p>
          <a:pPr>
            <a:defRPr sz="20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0921140823983"/>
          <c:y val="2.5590080195929836E-2"/>
          <c:w val="0.85676470112693803"/>
          <c:h val="0.7310068378483685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Graphs!$F$2</c:f>
              <c:strCache>
                <c:ptCount val="1"/>
                <c:pt idx="0">
                  <c:v>Raffle and Education incentive including  tuition fee payments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1275" cap="rnd">
                <a:solidFill>
                  <a:srgbClr val="C00000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Graphs!$A$3:$A$14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xVal>
          <c:yVal>
            <c:numRef>
              <c:f>Graphs!$F$3:$F$14</c:f>
              <c:numCache>
                <c:formatCode>General</c:formatCode>
                <c:ptCount val="12"/>
                <c:pt idx="0">
                  <c:v>9.25</c:v>
                </c:pt>
                <c:pt idx="1">
                  <c:v>11.11</c:v>
                </c:pt>
                <c:pt idx="2">
                  <c:v>8.1300000000000008</c:v>
                </c:pt>
                <c:pt idx="3">
                  <c:v>7.55</c:v>
                </c:pt>
                <c:pt idx="4">
                  <c:v>6.16</c:v>
                </c:pt>
                <c:pt idx="5">
                  <c:v>5.71</c:v>
                </c:pt>
                <c:pt idx="6">
                  <c:v>4.05</c:v>
                </c:pt>
                <c:pt idx="7">
                  <c:v>4</c:v>
                </c:pt>
                <c:pt idx="8">
                  <c:v>2.65</c:v>
                </c:pt>
                <c:pt idx="9">
                  <c:v>3.33</c:v>
                </c:pt>
                <c:pt idx="10">
                  <c:v>2.78</c:v>
                </c:pt>
                <c:pt idx="11">
                  <c:v>2.9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37A-4621-B154-3E6136016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390528"/>
        <c:axId val="1342455424"/>
      </c:scatterChart>
      <c:valAx>
        <c:axId val="125339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Number of incentive</a:t>
                </a:r>
                <a:r>
                  <a:rPr lang="en-US" sz="1600" b="1" baseline="0"/>
                  <a:t> </a:t>
                </a:r>
                <a:r>
                  <a:rPr lang="en-US" sz="1600" b="1"/>
                  <a:t>payments (raffles, education incentives and tuition fee payments)</a:t>
                </a:r>
              </a:p>
            </c:rich>
          </c:tx>
          <c:layout>
            <c:manualLayout>
              <c:xMode val="edge"/>
              <c:yMode val="edge"/>
              <c:x val="0.16463207612174971"/>
              <c:y val="0.85551288144446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455424"/>
        <c:crosses val="autoZero"/>
        <c:crossBetween val="midCat"/>
      </c:valAx>
      <c:valAx>
        <c:axId val="13424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HIV incidence over study period</a:t>
                </a:r>
                <a:r>
                  <a:rPr lang="en-US" sz="1800" baseline="0"/>
                  <a:t> </a:t>
                </a:r>
                <a:r>
                  <a:rPr lang="en-US" sz="1800"/>
                  <a:t> (%)</a:t>
                </a:r>
              </a:p>
            </c:rich>
          </c:tx>
          <c:layout>
            <c:manualLayout>
              <c:xMode val="edge"/>
              <c:yMode val="edge"/>
              <c:x val="1.5058179329226557E-2"/>
              <c:y val="9.94078431876276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390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16070007955448"/>
          <c:y val="2.2536383604577982E-2"/>
          <c:w val="0.36992840095465396"/>
          <c:h val="0.350250606928620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3B844-DA20-4DAD-AE8E-0F27E295F484}" type="doc">
      <dgm:prSet loTypeId="urn:microsoft.com/office/officeart/2005/8/layout/architecture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6EB38E-0380-4EDC-B0AF-770F1A4F82BE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 Narrow" panose="020B0606020202030204" pitchFamily="34" charset="0"/>
            </a:rPr>
            <a:t>High risk sexual behavior cycle because of multiple vulnerability to HIV</a:t>
          </a:r>
        </a:p>
      </dgm:t>
    </dgm:pt>
    <dgm:pt modelId="{95ADB104-ED7A-4510-A37D-72F70B4DAB47}" type="parTrans" cxnId="{82B4B563-8E78-41B4-852A-1CF9BD1A3353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A073B92-D72F-4433-8125-D4856B2B2921}" type="sibTrans" cxnId="{82B4B563-8E78-41B4-852A-1CF9BD1A3353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18CE6CF-6047-412B-B6CA-ECE78C4755AD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 Poverty, Socio-economic stressors</a:t>
          </a:r>
        </a:p>
      </dgm:t>
    </dgm:pt>
    <dgm:pt modelId="{44A943A8-86EB-491C-B592-F73EF43EFBFE}" type="parTrans" cxnId="{21AAD989-0148-4B01-85DA-9DFA4B7563A4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9981869-A4AE-47F6-8779-5B3D7E524A28}" type="sibTrans" cxnId="{21AAD989-0148-4B01-85DA-9DFA4B7563A4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CE1977F-BFCB-4307-BD33-B8751BD3D21F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Low social status</a:t>
          </a:r>
        </a:p>
      </dgm:t>
    </dgm:pt>
    <dgm:pt modelId="{517D8776-AFA3-42D0-A847-27E67421143A}" type="parTrans" cxnId="{9DFC61CE-7070-4A62-BE4D-B392C97137C8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CF632FA-807F-42C3-BACC-89F1E7FEBD21}" type="sibTrans" cxnId="{9DFC61CE-7070-4A62-BE4D-B392C97137C8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B901DD8-EDDB-4ABB-B721-FEA678DFE4F4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 Limited access  to support and services</a:t>
          </a:r>
        </a:p>
      </dgm:t>
    </dgm:pt>
    <dgm:pt modelId="{B9B667FD-ADD1-46E0-937E-7E4E2085D441}" type="parTrans" cxnId="{3C66BFF7-52C6-47F3-AE71-96F5FC268E9D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D88929E-5E14-4473-B64B-24594379FE8D}" type="sibTrans" cxnId="{3C66BFF7-52C6-47F3-AE71-96F5FC268E9D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0CC9AB6-4DDC-4E27-AE24-6835DFBCBADB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Low  negotiating power</a:t>
          </a:r>
        </a:p>
      </dgm:t>
    </dgm:pt>
    <dgm:pt modelId="{B523D76F-00F9-47CC-B940-1E8426CD0E56}" type="parTrans" cxnId="{FC8E00F7-6CCA-409D-8910-DDB91263616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E9E73BF-F72C-445C-A906-760D9BEBE828}" type="sibTrans" cxnId="{FC8E00F7-6CCA-409D-8910-DDB91263616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3F08AE2B-5525-4800-A9B5-E242891EA086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Sex with older partners</a:t>
          </a:r>
        </a:p>
      </dgm:t>
    </dgm:pt>
    <dgm:pt modelId="{69F6693C-217D-466C-923A-7D73E887E5F9}" type="parTrans" cxnId="{E9A5DBE6-FC83-4475-B156-84089AD91D3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3D78956F-DD2E-42E5-8B6D-75E35961C789}" type="sibTrans" cxnId="{E9A5DBE6-FC83-4475-B156-84089AD91D3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C234975-FCF1-4C0E-AD6C-36BAAC32752F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Early sexual  debut</a:t>
          </a:r>
        </a:p>
      </dgm:t>
    </dgm:pt>
    <dgm:pt modelId="{6FD1464B-83DC-46D0-8131-0A505392CE6A}" type="parTrans" cxnId="{E6A0E90A-E9A7-4132-A258-337A73CB9E71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020C8F00-189A-4636-94EA-C371D71F5485}" type="sibTrans" cxnId="{E6A0E90A-E9A7-4132-A258-337A73CB9E71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57F3AC9-5A0B-4D78-977F-6B6EE10027CA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Late marriage</a:t>
          </a:r>
        </a:p>
      </dgm:t>
    </dgm:pt>
    <dgm:pt modelId="{BB37E321-593B-4CCC-B7E8-6202FB9B6FA4}" type="parTrans" cxnId="{9D01AB38-B52F-44FF-B2BA-5F5D6F1BD9C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C213335-7D23-4862-9B5D-04DC8B77322D}" type="sibTrans" cxnId="{9D01AB38-B52F-44FF-B2BA-5F5D6F1BD9CB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96E0617-E184-4874-8784-663581345719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Transactional sex</a:t>
          </a:r>
        </a:p>
      </dgm:t>
    </dgm:pt>
    <dgm:pt modelId="{DEEE343B-5C1D-4409-AA7F-805723166572}" type="parTrans" cxnId="{D3E39887-4DE1-4789-83BD-920DDEAFDFD2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20A9F10-30D8-49E9-B3EF-A9253E7EF93B}" type="sibTrans" cxnId="{D3E39887-4DE1-4789-83BD-920DDEAFDFD2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2EC564E-F4BE-44FE-9AC8-311CD408E56E}">
      <dgm:prSet custT="1"/>
      <dgm:spPr/>
      <dgm:t>
        <a:bodyPr vert="vert270"/>
        <a:lstStyle/>
        <a:p>
          <a:r>
            <a:rPr lang="en-US" sz="1800">
              <a:solidFill>
                <a:schemeClr val="bg1"/>
              </a:solidFill>
              <a:latin typeface="Arial Narrow" panose="020B0606020202030204" pitchFamily="34" charset="0"/>
            </a:rPr>
            <a:t>Multiple partners</a:t>
          </a:r>
          <a:endParaRPr lang="en-US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B1D810D-4E4F-4B7F-8567-29159C28E3CA}" type="parTrans" cxnId="{5CF80DDC-BF77-43AB-ABCD-BA301A476278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AAA39C1-BEAF-49CE-834D-9AE0C2CDC1A4}" type="sibTrans" cxnId="{5CF80DDC-BF77-43AB-ABCD-BA301A476278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EA791C7-398D-4DAC-A38B-FF33630845E4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Commercial sex work</a:t>
          </a:r>
        </a:p>
      </dgm:t>
    </dgm:pt>
    <dgm:pt modelId="{67A18107-0E48-4ECA-A29C-B3303FDC7562}" type="parTrans" cxnId="{44583B7C-FF41-4B06-8D27-3F984B5271E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B1B9D0F-2AF5-4FFD-A1B5-5E581340C09A}" type="sibTrans" cxnId="{44583B7C-FF41-4B06-8D27-3F984B5271EE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18DAE30-7769-408A-AA6D-DBD09C03D0A7}">
      <dgm:prSet custT="1"/>
      <dgm:spPr/>
      <dgm:t>
        <a:bodyPr vert="vert270"/>
        <a:lstStyle/>
        <a:p>
          <a:r>
            <a:rPr lang="en-US" sz="1800">
              <a:solidFill>
                <a:schemeClr val="bg1"/>
              </a:solidFill>
              <a:latin typeface="Arial Narrow" panose="020B0606020202030204" pitchFamily="34" charset="0"/>
            </a:rPr>
            <a:t>Rape and gender-based violence</a:t>
          </a:r>
          <a:endParaRPr lang="en-US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597372F-0F46-48F5-8716-FA956D72F528}" type="parTrans" cxnId="{41EE1B67-DEF1-4BED-8255-4C7AD2AC6C3A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A0E729E-E2C3-4FE0-945F-F2DBAF695C0D}" type="sibTrans" cxnId="{41EE1B67-DEF1-4BED-8255-4C7AD2AC6C3A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49EE127-CEEB-49D0-B892-D6098853F911}">
      <dgm:prSet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Arial Narrow" panose="020B0606020202030204" pitchFamily="34" charset="0"/>
            </a:rPr>
            <a:t>Teen Pregnancy  </a:t>
          </a:r>
        </a:p>
      </dgm:t>
    </dgm:pt>
    <dgm:pt modelId="{C03DE3A1-FACE-4C28-A263-1CBB1C4ABA59}" type="parTrans" cxnId="{B22F180D-0875-42AE-B452-ACB051E0FF34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412D535-F3BD-4C7C-BD53-429FBF8A52A8}" type="sibTrans" cxnId="{B22F180D-0875-42AE-B452-ACB051E0FF34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3AAAB553-CE07-46DC-AFFC-AE7FB7A9AA4E}">
      <dgm:prSet custT="1"/>
      <dgm:spPr/>
      <dgm:t>
        <a:bodyPr vert="vert270"/>
        <a:lstStyle/>
        <a:p>
          <a:r>
            <a:rPr lang="en-US" sz="1800">
              <a:solidFill>
                <a:schemeClr val="bg1"/>
              </a:solidFill>
              <a:latin typeface="Arial Narrow" panose="020B0606020202030204" pitchFamily="34" charset="0"/>
            </a:rPr>
            <a:t>School dropout</a:t>
          </a:r>
          <a:endParaRPr lang="en-US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54F41FF-D3A4-4FCC-B540-4203B4276ADB}" type="parTrans" cxnId="{6CF3F362-1503-4BC7-9456-7FB9874E785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50F9923-7B73-41C2-9FA6-1561CF0A3EEC}" type="sibTrans" cxnId="{6CF3F362-1503-4BC7-9456-7FB9874E7859}">
      <dgm:prSet/>
      <dgm:spPr/>
      <dgm:t>
        <a:bodyPr/>
        <a:lstStyle/>
        <a:p>
          <a:endParaRPr lang="en-US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3498FD6A-0CF5-4EDF-BF84-1BA97A80C296}" type="pres">
      <dgm:prSet presAssocID="{5673B844-DA20-4DAD-AE8E-0F27E295F4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795CE9-10C3-4EEE-A882-76D6F1386669}" type="pres">
      <dgm:prSet presAssocID="{076EB38E-0380-4EDC-B0AF-770F1A4F82BE}" presName="vertOne" presStyleCnt="0"/>
      <dgm:spPr/>
    </dgm:pt>
    <dgm:pt modelId="{0AF02A83-2454-45D6-82DD-5CBF370CB354}" type="pres">
      <dgm:prSet presAssocID="{076EB38E-0380-4EDC-B0AF-770F1A4F82BE}" presName="txOne" presStyleLbl="node0" presStyleIdx="0" presStyleCnt="1" custScaleY="34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B8D7C-52B6-47ED-B56C-D7AB33CFACD6}" type="pres">
      <dgm:prSet presAssocID="{076EB38E-0380-4EDC-B0AF-770F1A4F82BE}" presName="parTransOne" presStyleCnt="0"/>
      <dgm:spPr/>
    </dgm:pt>
    <dgm:pt modelId="{2261404B-B538-4A6E-84AC-8EF3EE7B34F4}" type="pres">
      <dgm:prSet presAssocID="{076EB38E-0380-4EDC-B0AF-770F1A4F82BE}" presName="horzOne" presStyleCnt="0"/>
      <dgm:spPr/>
    </dgm:pt>
    <dgm:pt modelId="{7B5644EB-05F0-47BD-AE50-4999C88E4A4F}" type="pres">
      <dgm:prSet presAssocID="{E18CE6CF-6047-412B-B6CA-ECE78C4755AD}" presName="vertTwo" presStyleCnt="0"/>
      <dgm:spPr/>
    </dgm:pt>
    <dgm:pt modelId="{EFE65CB4-0507-4449-996B-155F0FFBAF90}" type="pres">
      <dgm:prSet presAssocID="{E18CE6CF-6047-412B-B6CA-ECE78C4755AD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87DF9D-36BF-4E4C-9DD0-5EE582BEB176}" type="pres">
      <dgm:prSet presAssocID="{E18CE6CF-6047-412B-B6CA-ECE78C4755AD}" presName="parTransTwo" presStyleCnt="0"/>
      <dgm:spPr/>
    </dgm:pt>
    <dgm:pt modelId="{D2B75953-4E26-4912-9608-D78A3A520D22}" type="pres">
      <dgm:prSet presAssocID="{E18CE6CF-6047-412B-B6CA-ECE78C4755AD}" presName="horzTwo" presStyleCnt="0"/>
      <dgm:spPr/>
    </dgm:pt>
    <dgm:pt modelId="{D3E6809B-16B7-473B-A311-2C1C5891DAB9}" type="pres">
      <dgm:prSet presAssocID="{CC234975-FCF1-4C0E-AD6C-36BAAC32752F}" presName="vertThree" presStyleCnt="0"/>
      <dgm:spPr/>
    </dgm:pt>
    <dgm:pt modelId="{DA4D1283-A000-4E4A-BBCD-DE175DCAD73A}" type="pres">
      <dgm:prSet presAssocID="{CC234975-FCF1-4C0E-AD6C-36BAAC32752F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194C33-8670-4C11-974F-4D741E6E7EED}" type="pres">
      <dgm:prSet presAssocID="{CC234975-FCF1-4C0E-AD6C-36BAAC32752F}" presName="horzThree" presStyleCnt="0"/>
      <dgm:spPr/>
    </dgm:pt>
    <dgm:pt modelId="{8F1D53A8-675E-4E85-80F3-44FED9AADC98}" type="pres">
      <dgm:prSet presAssocID="{020C8F00-189A-4636-94EA-C371D71F5485}" presName="sibSpaceThree" presStyleCnt="0"/>
      <dgm:spPr/>
    </dgm:pt>
    <dgm:pt modelId="{E9D5D377-C5FD-4D95-A581-7A19C7371832}" type="pres">
      <dgm:prSet presAssocID="{A57F3AC9-5A0B-4D78-977F-6B6EE10027CA}" presName="vertThree" presStyleCnt="0"/>
      <dgm:spPr/>
    </dgm:pt>
    <dgm:pt modelId="{E89CEE17-BB23-4AD6-99EA-0D81459CBB2A}" type="pres">
      <dgm:prSet presAssocID="{A57F3AC9-5A0B-4D78-977F-6B6EE10027CA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5EB17A-3A41-4F74-A9B1-622F628AE525}" type="pres">
      <dgm:prSet presAssocID="{A57F3AC9-5A0B-4D78-977F-6B6EE10027CA}" presName="horzThree" presStyleCnt="0"/>
      <dgm:spPr/>
    </dgm:pt>
    <dgm:pt modelId="{0988E69C-81A3-4415-A2D7-8682281F2F33}" type="pres">
      <dgm:prSet presAssocID="{99981869-A4AE-47F6-8779-5B3D7E524A28}" presName="sibSpaceTwo" presStyleCnt="0"/>
      <dgm:spPr/>
    </dgm:pt>
    <dgm:pt modelId="{835A06AE-A61C-4A18-ADE1-0BC2E0D2EE61}" type="pres">
      <dgm:prSet presAssocID="{849EE127-CEEB-49D0-B892-D6098853F911}" presName="vertTwo" presStyleCnt="0"/>
      <dgm:spPr/>
    </dgm:pt>
    <dgm:pt modelId="{46F1390E-1F18-4286-86D8-585D93F07C66}" type="pres">
      <dgm:prSet presAssocID="{849EE127-CEEB-49D0-B892-D6098853F911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6EC478-C9E0-493A-8F21-7368FB017E7F}" type="pres">
      <dgm:prSet presAssocID="{849EE127-CEEB-49D0-B892-D6098853F911}" presName="parTransTwo" presStyleCnt="0"/>
      <dgm:spPr/>
    </dgm:pt>
    <dgm:pt modelId="{8EE96629-4608-4E07-B41E-7B3A3B9CDE0E}" type="pres">
      <dgm:prSet presAssocID="{849EE127-CEEB-49D0-B892-D6098853F911}" presName="horzTwo" presStyleCnt="0"/>
      <dgm:spPr/>
    </dgm:pt>
    <dgm:pt modelId="{86FCEF43-3645-48FB-9474-B4D340F8060A}" type="pres">
      <dgm:prSet presAssocID="{3AAAB553-CE07-46DC-AFFC-AE7FB7A9AA4E}" presName="vertThree" presStyleCnt="0"/>
      <dgm:spPr/>
    </dgm:pt>
    <dgm:pt modelId="{A18D2206-8913-4EA2-A450-6A932AB7481A}" type="pres">
      <dgm:prSet presAssocID="{3AAAB553-CE07-46DC-AFFC-AE7FB7A9AA4E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50FF2-4AA1-4477-812F-55AA9C9BD98E}" type="pres">
      <dgm:prSet presAssocID="{3AAAB553-CE07-46DC-AFFC-AE7FB7A9AA4E}" presName="horzThree" presStyleCnt="0"/>
      <dgm:spPr/>
    </dgm:pt>
    <dgm:pt modelId="{2CE86AEA-7592-4DDF-BE17-B1F37307C4EB}" type="pres">
      <dgm:prSet presAssocID="{8412D535-F3BD-4C7C-BD53-429FBF8A52A8}" presName="sibSpaceTwo" presStyleCnt="0"/>
      <dgm:spPr/>
    </dgm:pt>
    <dgm:pt modelId="{5CCA88E2-9A37-40ED-BA05-D70DD3084E73}" type="pres">
      <dgm:prSet presAssocID="{8EA791C7-398D-4DAC-A38B-FF33630845E4}" presName="vertTwo" presStyleCnt="0"/>
      <dgm:spPr/>
    </dgm:pt>
    <dgm:pt modelId="{16B15992-477B-411F-B61A-D28EE8C4DD3A}" type="pres">
      <dgm:prSet presAssocID="{8EA791C7-398D-4DAC-A38B-FF33630845E4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320AD-5394-4AD7-B452-5A89AE3573CD}" type="pres">
      <dgm:prSet presAssocID="{8EA791C7-398D-4DAC-A38B-FF33630845E4}" presName="parTransTwo" presStyleCnt="0"/>
      <dgm:spPr/>
    </dgm:pt>
    <dgm:pt modelId="{F549BC9E-D8C8-4C18-9101-C0D8E5724997}" type="pres">
      <dgm:prSet presAssocID="{8EA791C7-398D-4DAC-A38B-FF33630845E4}" presName="horzTwo" presStyleCnt="0"/>
      <dgm:spPr/>
    </dgm:pt>
    <dgm:pt modelId="{CF2DA291-D007-4D4C-8DF2-76979A6B76A0}" type="pres">
      <dgm:prSet presAssocID="{218DAE30-7769-408A-AA6D-DBD09C03D0A7}" presName="vertThree" presStyleCnt="0"/>
      <dgm:spPr/>
    </dgm:pt>
    <dgm:pt modelId="{F3BBD2B0-367A-4BEE-AF1B-346468001ECA}" type="pres">
      <dgm:prSet presAssocID="{218DAE30-7769-408A-AA6D-DBD09C03D0A7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ECFA19-6C77-419B-8485-FF11F32E64DD}" type="pres">
      <dgm:prSet presAssocID="{218DAE30-7769-408A-AA6D-DBD09C03D0A7}" presName="horzThree" presStyleCnt="0"/>
      <dgm:spPr/>
    </dgm:pt>
    <dgm:pt modelId="{FDC91A47-15EF-49B6-9573-5CE364BF25D7}" type="pres">
      <dgm:prSet presAssocID="{BB1B9D0F-2AF5-4FFD-A1B5-5E581340C09A}" presName="sibSpaceTwo" presStyleCnt="0"/>
      <dgm:spPr/>
    </dgm:pt>
    <dgm:pt modelId="{5FB26C9F-3FA6-42FF-A925-4E875CF7F0BF}" type="pres">
      <dgm:prSet presAssocID="{996E0617-E184-4874-8784-663581345719}" presName="vertTwo" presStyleCnt="0"/>
      <dgm:spPr/>
    </dgm:pt>
    <dgm:pt modelId="{8A23E7C4-D7EB-4BCE-BB32-99322404716A}" type="pres">
      <dgm:prSet presAssocID="{996E0617-E184-4874-8784-663581345719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8871A-80C5-46E4-A59F-100ABF0D5059}" type="pres">
      <dgm:prSet presAssocID="{996E0617-E184-4874-8784-663581345719}" presName="parTransTwo" presStyleCnt="0"/>
      <dgm:spPr/>
    </dgm:pt>
    <dgm:pt modelId="{74E4A0C4-500A-480A-B59F-FE31E6AFAE0A}" type="pres">
      <dgm:prSet presAssocID="{996E0617-E184-4874-8784-663581345719}" presName="horzTwo" presStyleCnt="0"/>
      <dgm:spPr/>
    </dgm:pt>
    <dgm:pt modelId="{C1D4940C-52CA-4370-A8B2-74B87C02E3BE}" type="pres">
      <dgm:prSet presAssocID="{92EC564E-F4BE-44FE-9AC8-311CD408E56E}" presName="vertThree" presStyleCnt="0"/>
      <dgm:spPr/>
    </dgm:pt>
    <dgm:pt modelId="{CCD3CB05-B469-4B48-B421-83048FF18E60}" type="pres">
      <dgm:prSet presAssocID="{92EC564E-F4BE-44FE-9AC8-311CD408E56E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F42B6D-703D-47A2-B883-3E6B44E549BA}" type="pres">
      <dgm:prSet presAssocID="{92EC564E-F4BE-44FE-9AC8-311CD408E56E}" presName="horzThree" presStyleCnt="0"/>
      <dgm:spPr/>
    </dgm:pt>
    <dgm:pt modelId="{F3D7B7FF-DC82-48E0-A8CF-080262A7EA79}" type="pres">
      <dgm:prSet presAssocID="{D20A9F10-30D8-49E9-B3EF-A9253E7EF93B}" presName="sibSpaceTwo" presStyleCnt="0"/>
      <dgm:spPr/>
    </dgm:pt>
    <dgm:pt modelId="{6B32A1E9-F0BC-4B1F-AB4F-6C57EE6150CC}" type="pres">
      <dgm:prSet presAssocID="{4CE1977F-BFCB-4307-BD33-B8751BD3D21F}" presName="vertTwo" presStyleCnt="0"/>
      <dgm:spPr/>
    </dgm:pt>
    <dgm:pt modelId="{E58A7D16-8DE2-4EA7-9EC5-8FA008F1F052}" type="pres">
      <dgm:prSet presAssocID="{4CE1977F-BFCB-4307-BD33-B8751BD3D21F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A6C20C-4972-421D-98C2-4D58554279AB}" type="pres">
      <dgm:prSet presAssocID="{4CE1977F-BFCB-4307-BD33-B8751BD3D21F}" presName="parTransTwo" presStyleCnt="0"/>
      <dgm:spPr/>
    </dgm:pt>
    <dgm:pt modelId="{C5BA1C9A-12F4-43F1-8546-97CDFAE87000}" type="pres">
      <dgm:prSet presAssocID="{4CE1977F-BFCB-4307-BD33-B8751BD3D21F}" presName="horzTwo" presStyleCnt="0"/>
      <dgm:spPr/>
    </dgm:pt>
    <dgm:pt modelId="{1100E7CF-FC85-43CC-9A2A-4313ECBCA1CF}" type="pres">
      <dgm:prSet presAssocID="{EB901DD8-EDDB-4ABB-B721-FEA678DFE4F4}" presName="vertThree" presStyleCnt="0"/>
      <dgm:spPr/>
    </dgm:pt>
    <dgm:pt modelId="{3988C834-8F86-449B-994A-36450424893A}" type="pres">
      <dgm:prSet presAssocID="{EB901DD8-EDDB-4ABB-B721-FEA678DFE4F4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30240-1171-41F9-9D9A-FF4386F09741}" type="pres">
      <dgm:prSet presAssocID="{EB901DD8-EDDB-4ABB-B721-FEA678DFE4F4}" presName="horzThree" presStyleCnt="0"/>
      <dgm:spPr/>
    </dgm:pt>
    <dgm:pt modelId="{96F11748-2FA2-4E6A-8855-5A9143781137}" type="pres">
      <dgm:prSet presAssocID="{6CF632FA-807F-42C3-BACC-89F1E7FEBD21}" presName="sibSpaceTwo" presStyleCnt="0"/>
      <dgm:spPr/>
    </dgm:pt>
    <dgm:pt modelId="{C8B7D1B2-EBDB-45A8-A7A0-882F8E939706}" type="pres">
      <dgm:prSet presAssocID="{3F08AE2B-5525-4800-A9B5-E242891EA086}" presName="vertTwo" presStyleCnt="0"/>
      <dgm:spPr/>
    </dgm:pt>
    <dgm:pt modelId="{E925137F-B2DC-4801-B5D9-FA8037F60806}" type="pres">
      <dgm:prSet presAssocID="{3F08AE2B-5525-4800-A9B5-E242891EA086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1B6068-3E74-4165-9E1F-9C7482463525}" type="pres">
      <dgm:prSet presAssocID="{3F08AE2B-5525-4800-A9B5-E242891EA086}" presName="parTransTwo" presStyleCnt="0"/>
      <dgm:spPr/>
    </dgm:pt>
    <dgm:pt modelId="{747BA641-1DA0-422E-95D0-F1D0ACFA7B44}" type="pres">
      <dgm:prSet presAssocID="{3F08AE2B-5525-4800-A9B5-E242891EA086}" presName="horzTwo" presStyleCnt="0"/>
      <dgm:spPr/>
    </dgm:pt>
    <dgm:pt modelId="{366E55D8-81D2-4D0C-B04D-064EE5705A55}" type="pres">
      <dgm:prSet presAssocID="{F0CC9AB6-4DDC-4E27-AE24-6835DFBCBADB}" presName="vertThree" presStyleCnt="0"/>
      <dgm:spPr/>
    </dgm:pt>
    <dgm:pt modelId="{C23C65EB-3DEC-4609-83DF-D9A92430E0F1}" type="pres">
      <dgm:prSet presAssocID="{F0CC9AB6-4DDC-4E27-AE24-6835DFBCBADB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24C80F-461A-4933-AB8B-30F006E7CBBA}" type="pres">
      <dgm:prSet presAssocID="{F0CC9AB6-4DDC-4E27-AE24-6835DFBCBADB}" presName="horzThree" presStyleCnt="0"/>
      <dgm:spPr/>
    </dgm:pt>
  </dgm:ptLst>
  <dgm:cxnLst>
    <dgm:cxn modelId="{D3E39887-4DE1-4789-83BD-920DDEAFDFD2}" srcId="{076EB38E-0380-4EDC-B0AF-770F1A4F82BE}" destId="{996E0617-E184-4874-8784-663581345719}" srcOrd="3" destOrd="0" parTransId="{DEEE343B-5C1D-4409-AA7F-805723166572}" sibTransId="{D20A9F10-30D8-49E9-B3EF-A9253E7EF93B}"/>
    <dgm:cxn modelId="{9DFC61CE-7070-4A62-BE4D-B392C97137C8}" srcId="{076EB38E-0380-4EDC-B0AF-770F1A4F82BE}" destId="{4CE1977F-BFCB-4307-BD33-B8751BD3D21F}" srcOrd="4" destOrd="0" parTransId="{517D8776-AFA3-42D0-A847-27E67421143A}" sibTransId="{6CF632FA-807F-42C3-BACC-89F1E7FEBD21}"/>
    <dgm:cxn modelId="{44583B7C-FF41-4B06-8D27-3F984B5271EE}" srcId="{076EB38E-0380-4EDC-B0AF-770F1A4F82BE}" destId="{8EA791C7-398D-4DAC-A38B-FF33630845E4}" srcOrd="2" destOrd="0" parTransId="{67A18107-0E48-4ECA-A29C-B3303FDC7562}" sibTransId="{BB1B9D0F-2AF5-4FFD-A1B5-5E581340C09A}"/>
    <dgm:cxn modelId="{1996C3FF-849A-49F9-BAE5-20D6D4C1E550}" type="presOf" srcId="{A57F3AC9-5A0B-4D78-977F-6B6EE10027CA}" destId="{E89CEE17-BB23-4AD6-99EA-0D81459CBB2A}" srcOrd="0" destOrd="0" presId="urn:microsoft.com/office/officeart/2005/8/layout/architecture"/>
    <dgm:cxn modelId="{E9A5DBE6-FC83-4475-B156-84089AD91D39}" srcId="{076EB38E-0380-4EDC-B0AF-770F1A4F82BE}" destId="{3F08AE2B-5525-4800-A9B5-E242891EA086}" srcOrd="5" destOrd="0" parTransId="{69F6693C-217D-466C-923A-7D73E887E5F9}" sibTransId="{3D78956F-DD2E-42E5-8B6D-75E35961C789}"/>
    <dgm:cxn modelId="{CDF9F471-112A-4005-9380-206CB204A126}" type="presOf" srcId="{3AAAB553-CE07-46DC-AFFC-AE7FB7A9AA4E}" destId="{A18D2206-8913-4EA2-A450-6A932AB7481A}" srcOrd="0" destOrd="0" presId="urn:microsoft.com/office/officeart/2005/8/layout/architecture"/>
    <dgm:cxn modelId="{035189C5-EB0E-4F24-B59D-6E181F8CAB94}" type="presOf" srcId="{CC234975-FCF1-4C0E-AD6C-36BAAC32752F}" destId="{DA4D1283-A000-4E4A-BBCD-DE175DCAD73A}" srcOrd="0" destOrd="0" presId="urn:microsoft.com/office/officeart/2005/8/layout/architecture"/>
    <dgm:cxn modelId="{5950117A-0309-4B8F-A3D8-F4A45E15EAF1}" type="presOf" srcId="{E18CE6CF-6047-412B-B6CA-ECE78C4755AD}" destId="{EFE65CB4-0507-4449-996B-155F0FFBAF90}" srcOrd="0" destOrd="0" presId="urn:microsoft.com/office/officeart/2005/8/layout/architecture"/>
    <dgm:cxn modelId="{0789DEBD-202E-4A71-8D12-B9C92357C5EB}" type="presOf" srcId="{EB901DD8-EDDB-4ABB-B721-FEA678DFE4F4}" destId="{3988C834-8F86-449B-994A-36450424893A}" srcOrd="0" destOrd="0" presId="urn:microsoft.com/office/officeart/2005/8/layout/architecture"/>
    <dgm:cxn modelId="{3C62F133-83AB-4CEB-98F4-94F8F6C5AEE5}" type="presOf" srcId="{5673B844-DA20-4DAD-AE8E-0F27E295F484}" destId="{3498FD6A-0CF5-4EDF-BF84-1BA97A80C296}" srcOrd="0" destOrd="0" presId="urn:microsoft.com/office/officeart/2005/8/layout/architecture"/>
    <dgm:cxn modelId="{4EE9DB0D-EB17-4CB4-88B0-58BA527F2429}" type="presOf" srcId="{3F08AE2B-5525-4800-A9B5-E242891EA086}" destId="{E925137F-B2DC-4801-B5D9-FA8037F60806}" srcOrd="0" destOrd="0" presId="urn:microsoft.com/office/officeart/2005/8/layout/architecture"/>
    <dgm:cxn modelId="{BC8DEDA7-20BA-4A76-97FA-53C70BADF5E9}" type="presOf" srcId="{996E0617-E184-4874-8784-663581345719}" destId="{8A23E7C4-D7EB-4BCE-BB32-99322404716A}" srcOrd="0" destOrd="0" presId="urn:microsoft.com/office/officeart/2005/8/layout/architecture"/>
    <dgm:cxn modelId="{F07B13A9-EEB9-4F80-A0ED-3B6827B51AEF}" type="presOf" srcId="{8EA791C7-398D-4DAC-A38B-FF33630845E4}" destId="{16B15992-477B-411F-B61A-D28EE8C4DD3A}" srcOrd="0" destOrd="0" presId="urn:microsoft.com/office/officeart/2005/8/layout/architecture"/>
    <dgm:cxn modelId="{5CF80DDC-BF77-43AB-ABCD-BA301A476278}" srcId="{996E0617-E184-4874-8784-663581345719}" destId="{92EC564E-F4BE-44FE-9AC8-311CD408E56E}" srcOrd="0" destOrd="0" parTransId="{FB1D810D-4E4F-4B7F-8567-29159C28E3CA}" sibTransId="{5AAA39C1-BEAF-49CE-834D-9AE0C2CDC1A4}"/>
    <dgm:cxn modelId="{3C66BFF7-52C6-47F3-AE71-96F5FC268E9D}" srcId="{4CE1977F-BFCB-4307-BD33-B8751BD3D21F}" destId="{EB901DD8-EDDB-4ABB-B721-FEA678DFE4F4}" srcOrd="0" destOrd="0" parTransId="{B9B667FD-ADD1-46E0-937E-7E4E2085D441}" sibTransId="{2D88929E-5E14-4473-B64B-24594379FE8D}"/>
    <dgm:cxn modelId="{B22F180D-0875-42AE-B452-ACB051E0FF34}" srcId="{076EB38E-0380-4EDC-B0AF-770F1A4F82BE}" destId="{849EE127-CEEB-49D0-B892-D6098853F911}" srcOrd="1" destOrd="0" parTransId="{C03DE3A1-FACE-4C28-A263-1CBB1C4ABA59}" sibTransId="{8412D535-F3BD-4C7C-BD53-429FBF8A52A8}"/>
    <dgm:cxn modelId="{47C69261-0D3B-4252-A030-A382F5E50108}" type="presOf" srcId="{F0CC9AB6-4DDC-4E27-AE24-6835DFBCBADB}" destId="{C23C65EB-3DEC-4609-83DF-D9A92430E0F1}" srcOrd="0" destOrd="0" presId="urn:microsoft.com/office/officeart/2005/8/layout/architecture"/>
    <dgm:cxn modelId="{B1DB1DDB-3BFA-451B-BF5A-5EA4AB6B03C6}" type="presOf" srcId="{92EC564E-F4BE-44FE-9AC8-311CD408E56E}" destId="{CCD3CB05-B469-4B48-B421-83048FF18E60}" srcOrd="0" destOrd="0" presId="urn:microsoft.com/office/officeart/2005/8/layout/architecture"/>
    <dgm:cxn modelId="{21AAD989-0148-4B01-85DA-9DFA4B7563A4}" srcId="{076EB38E-0380-4EDC-B0AF-770F1A4F82BE}" destId="{E18CE6CF-6047-412B-B6CA-ECE78C4755AD}" srcOrd="0" destOrd="0" parTransId="{44A943A8-86EB-491C-B592-F73EF43EFBFE}" sibTransId="{99981869-A4AE-47F6-8779-5B3D7E524A28}"/>
    <dgm:cxn modelId="{9D01AB38-B52F-44FF-B2BA-5F5D6F1BD9CB}" srcId="{E18CE6CF-6047-412B-B6CA-ECE78C4755AD}" destId="{A57F3AC9-5A0B-4D78-977F-6B6EE10027CA}" srcOrd="1" destOrd="0" parTransId="{BB37E321-593B-4CCC-B7E8-6202FB9B6FA4}" sibTransId="{DC213335-7D23-4862-9B5D-04DC8B77322D}"/>
    <dgm:cxn modelId="{28F2F750-2E80-4153-9972-B1537C4651B6}" type="presOf" srcId="{218DAE30-7769-408A-AA6D-DBD09C03D0A7}" destId="{F3BBD2B0-367A-4BEE-AF1B-346468001ECA}" srcOrd="0" destOrd="0" presId="urn:microsoft.com/office/officeart/2005/8/layout/architecture"/>
    <dgm:cxn modelId="{6CF3F362-1503-4BC7-9456-7FB9874E7859}" srcId="{849EE127-CEEB-49D0-B892-D6098853F911}" destId="{3AAAB553-CE07-46DC-AFFC-AE7FB7A9AA4E}" srcOrd="0" destOrd="0" parTransId="{A54F41FF-D3A4-4FCC-B540-4203B4276ADB}" sibTransId="{950F9923-7B73-41C2-9FA6-1561CF0A3EEC}"/>
    <dgm:cxn modelId="{C2B07AAD-0A8D-40B0-A2CC-154CC34F9601}" type="presOf" srcId="{4CE1977F-BFCB-4307-BD33-B8751BD3D21F}" destId="{E58A7D16-8DE2-4EA7-9EC5-8FA008F1F052}" srcOrd="0" destOrd="0" presId="urn:microsoft.com/office/officeart/2005/8/layout/architecture"/>
    <dgm:cxn modelId="{E5D3203C-D493-4D1D-919A-C3F6F832C6CC}" type="presOf" srcId="{849EE127-CEEB-49D0-B892-D6098853F911}" destId="{46F1390E-1F18-4286-86D8-585D93F07C66}" srcOrd="0" destOrd="0" presId="urn:microsoft.com/office/officeart/2005/8/layout/architecture"/>
    <dgm:cxn modelId="{E6A0E90A-E9A7-4132-A258-337A73CB9E71}" srcId="{E18CE6CF-6047-412B-B6CA-ECE78C4755AD}" destId="{CC234975-FCF1-4C0E-AD6C-36BAAC32752F}" srcOrd="0" destOrd="0" parTransId="{6FD1464B-83DC-46D0-8131-0A505392CE6A}" sibTransId="{020C8F00-189A-4636-94EA-C371D71F5485}"/>
    <dgm:cxn modelId="{82B4B563-8E78-41B4-852A-1CF9BD1A3353}" srcId="{5673B844-DA20-4DAD-AE8E-0F27E295F484}" destId="{076EB38E-0380-4EDC-B0AF-770F1A4F82BE}" srcOrd="0" destOrd="0" parTransId="{95ADB104-ED7A-4510-A37D-72F70B4DAB47}" sibTransId="{4A073B92-D72F-4433-8125-D4856B2B2921}"/>
    <dgm:cxn modelId="{FC8E00F7-6CCA-409D-8910-DDB912636169}" srcId="{3F08AE2B-5525-4800-A9B5-E242891EA086}" destId="{F0CC9AB6-4DDC-4E27-AE24-6835DFBCBADB}" srcOrd="0" destOrd="0" parTransId="{B523D76F-00F9-47CC-B940-1E8426CD0E56}" sibTransId="{BE9E73BF-F72C-445C-A906-760D9BEBE828}"/>
    <dgm:cxn modelId="{41EE1B67-DEF1-4BED-8255-4C7AD2AC6C3A}" srcId="{8EA791C7-398D-4DAC-A38B-FF33630845E4}" destId="{218DAE30-7769-408A-AA6D-DBD09C03D0A7}" srcOrd="0" destOrd="0" parTransId="{1597372F-0F46-48F5-8716-FA956D72F528}" sibTransId="{5A0E729E-E2C3-4FE0-945F-F2DBAF695C0D}"/>
    <dgm:cxn modelId="{901C78DD-A4B1-430D-9FC7-7E72ECBCB5B2}" type="presOf" srcId="{076EB38E-0380-4EDC-B0AF-770F1A4F82BE}" destId="{0AF02A83-2454-45D6-82DD-5CBF370CB354}" srcOrd="0" destOrd="0" presId="urn:microsoft.com/office/officeart/2005/8/layout/architecture"/>
    <dgm:cxn modelId="{7EEF9C99-C942-4873-901C-66F714CB59D1}" type="presParOf" srcId="{3498FD6A-0CF5-4EDF-BF84-1BA97A80C296}" destId="{7B795CE9-10C3-4EEE-A882-76D6F1386669}" srcOrd="0" destOrd="0" presId="urn:microsoft.com/office/officeart/2005/8/layout/architecture"/>
    <dgm:cxn modelId="{A5382733-E929-4D8F-BEAC-67FC2FD317E7}" type="presParOf" srcId="{7B795CE9-10C3-4EEE-A882-76D6F1386669}" destId="{0AF02A83-2454-45D6-82DD-5CBF370CB354}" srcOrd="0" destOrd="0" presId="urn:microsoft.com/office/officeart/2005/8/layout/architecture"/>
    <dgm:cxn modelId="{EB21536B-5FA9-4803-B4D2-CC608BD0B90F}" type="presParOf" srcId="{7B795CE9-10C3-4EEE-A882-76D6F1386669}" destId="{BB4B8D7C-52B6-47ED-B56C-D7AB33CFACD6}" srcOrd="1" destOrd="0" presId="urn:microsoft.com/office/officeart/2005/8/layout/architecture"/>
    <dgm:cxn modelId="{C2FFE724-1656-4CDD-A91A-BDDA78024C8B}" type="presParOf" srcId="{7B795CE9-10C3-4EEE-A882-76D6F1386669}" destId="{2261404B-B538-4A6E-84AC-8EF3EE7B34F4}" srcOrd="2" destOrd="0" presId="urn:microsoft.com/office/officeart/2005/8/layout/architecture"/>
    <dgm:cxn modelId="{582D1DE3-7843-4951-B0B8-7BC67F0F2037}" type="presParOf" srcId="{2261404B-B538-4A6E-84AC-8EF3EE7B34F4}" destId="{7B5644EB-05F0-47BD-AE50-4999C88E4A4F}" srcOrd="0" destOrd="0" presId="urn:microsoft.com/office/officeart/2005/8/layout/architecture"/>
    <dgm:cxn modelId="{390F4C6E-D525-48CA-894F-E6425530EF85}" type="presParOf" srcId="{7B5644EB-05F0-47BD-AE50-4999C88E4A4F}" destId="{EFE65CB4-0507-4449-996B-155F0FFBAF90}" srcOrd="0" destOrd="0" presId="urn:microsoft.com/office/officeart/2005/8/layout/architecture"/>
    <dgm:cxn modelId="{1B7FE14B-A5F2-492A-B06F-666E33E2CEA8}" type="presParOf" srcId="{7B5644EB-05F0-47BD-AE50-4999C88E4A4F}" destId="{CD87DF9D-36BF-4E4C-9DD0-5EE582BEB176}" srcOrd="1" destOrd="0" presId="urn:microsoft.com/office/officeart/2005/8/layout/architecture"/>
    <dgm:cxn modelId="{33879968-AC69-412F-BF96-B292ACFA9155}" type="presParOf" srcId="{7B5644EB-05F0-47BD-AE50-4999C88E4A4F}" destId="{D2B75953-4E26-4912-9608-D78A3A520D22}" srcOrd="2" destOrd="0" presId="urn:microsoft.com/office/officeart/2005/8/layout/architecture"/>
    <dgm:cxn modelId="{72DA8B51-94F0-45AF-91C9-285B0493FE53}" type="presParOf" srcId="{D2B75953-4E26-4912-9608-D78A3A520D22}" destId="{D3E6809B-16B7-473B-A311-2C1C5891DAB9}" srcOrd="0" destOrd="0" presId="urn:microsoft.com/office/officeart/2005/8/layout/architecture"/>
    <dgm:cxn modelId="{CDB83A55-203E-4ADE-A800-60DF00CD77F1}" type="presParOf" srcId="{D3E6809B-16B7-473B-A311-2C1C5891DAB9}" destId="{DA4D1283-A000-4E4A-BBCD-DE175DCAD73A}" srcOrd="0" destOrd="0" presId="urn:microsoft.com/office/officeart/2005/8/layout/architecture"/>
    <dgm:cxn modelId="{73730F91-5F55-41F3-A12B-E8ADA2E3DAC9}" type="presParOf" srcId="{D3E6809B-16B7-473B-A311-2C1C5891DAB9}" destId="{55194C33-8670-4C11-974F-4D741E6E7EED}" srcOrd="1" destOrd="0" presId="urn:microsoft.com/office/officeart/2005/8/layout/architecture"/>
    <dgm:cxn modelId="{571FAB52-5A8D-47BE-A338-377D055EB942}" type="presParOf" srcId="{D2B75953-4E26-4912-9608-D78A3A520D22}" destId="{8F1D53A8-675E-4E85-80F3-44FED9AADC98}" srcOrd="1" destOrd="0" presId="urn:microsoft.com/office/officeart/2005/8/layout/architecture"/>
    <dgm:cxn modelId="{72571546-77F7-423F-8D40-399E0A09A333}" type="presParOf" srcId="{D2B75953-4E26-4912-9608-D78A3A520D22}" destId="{E9D5D377-C5FD-4D95-A581-7A19C7371832}" srcOrd="2" destOrd="0" presId="urn:microsoft.com/office/officeart/2005/8/layout/architecture"/>
    <dgm:cxn modelId="{75E45C0F-9A4F-4CD9-A284-BD8E08512D03}" type="presParOf" srcId="{E9D5D377-C5FD-4D95-A581-7A19C7371832}" destId="{E89CEE17-BB23-4AD6-99EA-0D81459CBB2A}" srcOrd="0" destOrd="0" presId="urn:microsoft.com/office/officeart/2005/8/layout/architecture"/>
    <dgm:cxn modelId="{F4463E27-756D-4E09-B633-ACA1E82A24FD}" type="presParOf" srcId="{E9D5D377-C5FD-4D95-A581-7A19C7371832}" destId="{0E5EB17A-3A41-4F74-A9B1-622F628AE525}" srcOrd="1" destOrd="0" presId="urn:microsoft.com/office/officeart/2005/8/layout/architecture"/>
    <dgm:cxn modelId="{5E79E166-C6B4-4C0C-8179-78A31B46DA13}" type="presParOf" srcId="{2261404B-B538-4A6E-84AC-8EF3EE7B34F4}" destId="{0988E69C-81A3-4415-A2D7-8682281F2F33}" srcOrd="1" destOrd="0" presId="urn:microsoft.com/office/officeart/2005/8/layout/architecture"/>
    <dgm:cxn modelId="{730A0C65-0AF4-43D9-9606-3A4E801092B3}" type="presParOf" srcId="{2261404B-B538-4A6E-84AC-8EF3EE7B34F4}" destId="{835A06AE-A61C-4A18-ADE1-0BC2E0D2EE61}" srcOrd="2" destOrd="0" presId="urn:microsoft.com/office/officeart/2005/8/layout/architecture"/>
    <dgm:cxn modelId="{03344A8A-13B9-4AFD-994E-B5CF5D3C70F7}" type="presParOf" srcId="{835A06AE-A61C-4A18-ADE1-0BC2E0D2EE61}" destId="{46F1390E-1F18-4286-86D8-585D93F07C66}" srcOrd="0" destOrd="0" presId="urn:microsoft.com/office/officeart/2005/8/layout/architecture"/>
    <dgm:cxn modelId="{7518DD4F-5663-4B19-A2E9-2EB3ACEB2A4D}" type="presParOf" srcId="{835A06AE-A61C-4A18-ADE1-0BC2E0D2EE61}" destId="{2F6EC478-C9E0-493A-8F21-7368FB017E7F}" srcOrd="1" destOrd="0" presId="urn:microsoft.com/office/officeart/2005/8/layout/architecture"/>
    <dgm:cxn modelId="{6DA81235-A614-4575-8D13-E237A9006877}" type="presParOf" srcId="{835A06AE-A61C-4A18-ADE1-0BC2E0D2EE61}" destId="{8EE96629-4608-4E07-B41E-7B3A3B9CDE0E}" srcOrd="2" destOrd="0" presId="urn:microsoft.com/office/officeart/2005/8/layout/architecture"/>
    <dgm:cxn modelId="{C304672F-2B9D-453E-839D-F45922DC418C}" type="presParOf" srcId="{8EE96629-4608-4E07-B41E-7B3A3B9CDE0E}" destId="{86FCEF43-3645-48FB-9474-B4D340F8060A}" srcOrd="0" destOrd="0" presId="urn:microsoft.com/office/officeart/2005/8/layout/architecture"/>
    <dgm:cxn modelId="{7B1D3324-36C2-4DFD-8C89-91C9F21C0C7F}" type="presParOf" srcId="{86FCEF43-3645-48FB-9474-B4D340F8060A}" destId="{A18D2206-8913-4EA2-A450-6A932AB7481A}" srcOrd="0" destOrd="0" presId="urn:microsoft.com/office/officeart/2005/8/layout/architecture"/>
    <dgm:cxn modelId="{B57461DA-8791-4462-B04D-E0D1C8DA4978}" type="presParOf" srcId="{86FCEF43-3645-48FB-9474-B4D340F8060A}" destId="{A0850FF2-4AA1-4477-812F-55AA9C9BD98E}" srcOrd="1" destOrd="0" presId="urn:microsoft.com/office/officeart/2005/8/layout/architecture"/>
    <dgm:cxn modelId="{31CF36D2-ED44-487B-81A7-EBDCB84BA072}" type="presParOf" srcId="{2261404B-B538-4A6E-84AC-8EF3EE7B34F4}" destId="{2CE86AEA-7592-4DDF-BE17-B1F37307C4EB}" srcOrd="3" destOrd="0" presId="urn:microsoft.com/office/officeart/2005/8/layout/architecture"/>
    <dgm:cxn modelId="{23929195-6563-4C24-8C4E-1E8D589A250F}" type="presParOf" srcId="{2261404B-B538-4A6E-84AC-8EF3EE7B34F4}" destId="{5CCA88E2-9A37-40ED-BA05-D70DD3084E73}" srcOrd="4" destOrd="0" presId="urn:microsoft.com/office/officeart/2005/8/layout/architecture"/>
    <dgm:cxn modelId="{27CC9B51-BD69-492C-A8BC-68B6FE7180A6}" type="presParOf" srcId="{5CCA88E2-9A37-40ED-BA05-D70DD3084E73}" destId="{16B15992-477B-411F-B61A-D28EE8C4DD3A}" srcOrd="0" destOrd="0" presId="urn:microsoft.com/office/officeart/2005/8/layout/architecture"/>
    <dgm:cxn modelId="{952432BD-CA69-41BC-9D86-052A9C6B982B}" type="presParOf" srcId="{5CCA88E2-9A37-40ED-BA05-D70DD3084E73}" destId="{70F320AD-5394-4AD7-B452-5A89AE3573CD}" srcOrd="1" destOrd="0" presId="urn:microsoft.com/office/officeart/2005/8/layout/architecture"/>
    <dgm:cxn modelId="{C899ECD0-38D0-42A9-81FD-B9A2BB4D436D}" type="presParOf" srcId="{5CCA88E2-9A37-40ED-BA05-D70DD3084E73}" destId="{F549BC9E-D8C8-4C18-9101-C0D8E5724997}" srcOrd="2" destOrd="0" presId="urn:microsoft.com/office/officeart/2005/8/layout/architecture"/>
    <dgm:cxn modelId="{1827F7CC-F40B-4FF4-B662-FD8F99618B56}" type="presParOf" srcId="{F549BC9E-D8C8-4C18-9101-C0D8E5724997}" destId="{CF2DA291-D007-4D4C-8DF2-76979A6B76A0}" srcOrd="0" destOrd="0" presId="urn:microsoft.com/office/officeart/2005/8/layout/architecture"/>
    <dgm:cxn modelId="{08C14F67-E368-43C7-A563-1D0D6067BC77}" type="presParOf" srcId="{CF2DA291-D007-4D4C-8DF2-76979A6B76A0}" destId="{F3BBD2B0-367A-4BEE-AF1B-346468001ECA}" srcOrd="0" destOrd="0" presId="urn:microsoft.com/office/officeart/2005/8/layout/architecture"/>
    <dgm:cxn modelId="{27A065B1-2DFB-45FB-9B42-416E79718425}" type="presParOf" srcId="{CF2DA291-D007-4D4C-8DF2-76979A6B76A0}" destId="{17ECFA19-6C77-419B-8485-FF11F32E64DD}" srcOrd="1" destOrd="0" presId="urn:microsoft.com/office/officeart/2005/8/layout/architecture"/>
    <dgm:cxn modelId="{9F11C3A1-70AA-4D15-8579-A5FAEF6A0CB7}" type="presParOf" srcId="{2261404B-B538-4A6E-84AC-8EF3EE7B34F4}" destId="{FDC91A47-15EF-49B6-9573-5CE364BF25D7}" srcOrd="5" destOrd="0" presId="urn:microsoft.com/office/officeart/2005/8/layout/architecture"/>
    <dgm:cxn modelId="{687C41CD-F291-437F-AA28-D673C316E033}" type="presParOf" srcId="{2261404B-B538-4A6E-84AC-8EF3EE7B34F4}" destId="{5FB26C9F-3FA6-42FF-A925-4E875CF7F0BF}" srcOrd="6" destOrd="0" presId="urn:microsoft.com/office/officeart/2005/8/layout/architecture"/>
    <dgm:cxn modelId="{544E47C9-5C91-4BB5-816A-C1A7707E5FDD}" type="presParOf" srcId="{5FB26C9F-3FA6-42FF-A925-4E875CF7F0BF}" destId="{8A23E7C4-D7EB-4BCE-BB32-99322404716A}" srcOrd="0" destOrd="0" presId="urn:microsoft.com/office/officeart/2005/8/layout/architecture"/>
    <dgm:cxn modelId="{FAD7DA34-4FE8-4F3C-B89B-63BA09A86CCA}" type="presParOf" srcId="{5FB26C9F-3FA6-42FF-A925-4E875CF7F0BF}" destId="{3B68871A-80C5-46E4-A59F-100ABF0D5059}" srcOrd="1" destOrd="0" presId="urn:microsoft.com/office/officeart/2005/8/layout/architecture"/>
    <dgm:cxn modelId="{E9F40DF4-93CE-4A3D-B3ED-97459E2ACB50}" type="presParOf" srcId="{5FB26C9F-3FA6-42FF-A925-4E875CF7F0BF}" destId="{74E4A0C4-500A-480A-B59F-FE31E6AFAE0A}" srcOrd="2" destOrd="0" presId="urn:microsoft.com/office/officeart/2005/8/layout/architecture"/>
    <dgm:cxn modelId="{1ADD3436-F6C5-44A4-AB1E-B6DF2C89D2F5}" type="presParOf" srcId="{74E4A0C4-500A-480A-B59F-FE31E6AFAE0A}" destId="{C1D4940C-52CA-4370-A8B2-74B87C02E3BE}" srcOrd="0" destOrd="0" presId="urn:microsoft.com/office/officeart/2005/8/layout/architecture"/>
    <dgm:cxn modelId="{29F29092-A1FF-44CD-A2BC-5CE4B01B0016}" type="presParOf" srcId="{C1D4940C-52CA-4370-A8B2-74B87C02E3BE}" destId="{CCD3CB05-B469-4B48-B421-83048FF18E60}" srcOrd="0" destOrd="0" presId="urn:microsoft.com/office/officeart/2005/8/layout/architecture"/>
    <dgm:cxn modelId="{FDFEAEAA-CBDC-4F65-88BF-34A2D70DF5C6}" type="presParOf" srcId="{C1D4940C-52CA-4370-A8B2-74B87C02E3BE}" destId="{5EF42B6D-703D-47A2-B883-3E6B44E549BA}" srcOrd="1" destOrd="0" presId="urn:microsoft.com/office/officeart/2005/8/layout/architecture"/>
    <dgm:cxn modelId="{F20610AE-D3C1-4696-A243-C7800A9E4283}" type="presParOf" srcId="{2261404B-B538-4A6E-84AC-8EF3EE7B34F4}" destId="{F3D7B7FF-DC82-48E0-A8CF-080262A7EA79}" srcOrd="7" destOrd="0" presId="urn:microsoft.com/office/officeart/2005/8/layout/architecture"/>
    <dgm:cxn modelId="{AB43FE6E-5C75-4BD5-ACEB-309841E8013D}" type="presParOf" srcId="{2261404B-B538-4A6E-84AC-8EF3EE7B34F4}" destId="{6B32A1E9-F0BC-4B1F-AB4F-6C57EE6150CC}" srcOrd="8" destOrd="0" presId="urn:microsoft.com/office/officeart/2005/8/layout/architecture"/>
    <dgm:cxn modelId="{18E86ECA-3862-4F14-9B93-B3826CEF35F3}" type="presParOf" srcId="{6B32A1E9-F0BC-4B1F-AB4F-6C57EE6150CC}" destId="{E58A7D16-8DE2-4EA7-9EC5-8FA008F1F052}" srcOrd="0" destOrd="0" presId="urn:microsoft.com/office/officeart/2005/8/layout/architecture"/>
    <dgm:cxn modelId="{79ED311A-A3C1-46AC-B12C-D021EA2F6AB5}" type="presParOf" srcId="{6B32A1E9-F0BC-4B1F-AB4F-6C57EE6150CC}" destId="{16A6C20C-4972-421D-98C2-4D58554279AB}" srcOrd="1" destOrd="0" presId="urn:microsoft.com/office/officeart/2005/8/layout/architecture"/>
    <dgm:cxn modelId="{381FD6EA-5047-4AC8-999B-8B479CA6EE6F}" type="presParOf" srcId="{6B32A1E9-F0BC-4B1F-AB4F-6C57EE6150CC}" destId="{C5BA1C9A-12F4-43F1-8546-97CDFAE87000}" srcOrd="2" destOrd="0" presId="urn:microsoft.com/office/officeart/2005/8/layout/architecture"/>
    <dgm:cxn modelId="{A059C23C-C058-43C7-869F-3F76FA692B49}" type="presParOf" srcId="{C5BA1C9A-12F4-43F1-8546-97CDFAE87000}" destId="{1100E7CF-FC85-43CC-9A2A-4313ECBCA1CF}" srcOrd="0" destOrd="0" presId="urn:microsoft.com/office/officeart/2005/8/layout/architecture"/>
    <dgm:cxn modelId="{995BDA87-D474-4B99-B6D9-9A2509498601}" type="presParOf" srcId="{1100E7CF-FC85-43CC-9A2A-4313ECBCA1CF}" destId="{3988C834-8F86-449B-994A-36450424893A}" srcOrd="0" destOrd="0" presId="urn:microsoft.com/office/officeart/2005/8/layout/architecture"/>
    <dgm:cxn modelId="{435DF342-9FFD-4631-9D66-DB2613341CBA}" type="presParOf" srcId="{1100E7CF-FC85-43CC-9A2A-4313ECBCA1CF}" destId="{2B730240-1171-41F9-9D9A-FF4386F09741}" srcOrd="1" destOrd="0" presId="urn:microsoft.com/office/officeart/2005/8/layout/architecture"/>
    <dgm:cxn modelId="{8623E8B9-D8DF-46B1-8AAE-23238876CB4B}" type="presParOf" srcId="{2261404B-B538-4A6E-84AC-8EF3EE7B34F4}" destId="{96F11748-2FA2-4E6A-8855-5A9143781137}" srcOrd="9" destOrd="0" presId="urn:microsoft.com/office/officeart/2005/8/layout/architecture"/>
    <dgm:cxn modelId="{1F032603-A180-4803-B816-C07A7A4F0A8A}" type="presParOf" srcId="{2261404B-B538-4A6E-84AC-8EF3EE7B34F4}" destId="{C8B7D1B2-EBDB-45A8-A7A0-882F8E939706}" srcOrd="10" destOrd="0" presId="urn:microsoft.com/office/officeart/2005/8/layout/architecture"/>
    <dgm:cxn modelId="{C1EAAE74-3A1F-4DB2-9498-9C3C6629DD2E}" type="presParOf" srcId="{C8B7D1B2-EBDB-45A8-A7A0-882F8E939706}" destId="{E925137F-B2DC-4801-B5D9-FA8037F60806}" srcOrd="0" destOrd="0" presId="urn:microsoft.com/office/officeart/2005/8/layout/architecture"/>
    <dgm:cxn modelId="{CA5DDE4B-32AD-438D-979A-4ACBEF2484D8}" type="presParOf" srcId="{C8B7D1B2-EBDB-45A8-A7A0-882F8E939706}" destId="{AF1B6068-3E74-4165-9E1F-9C7482463525}" srcOrd="1" destOrd="0" presId="urn:microsoft.com/office/officeart/2005/8/layout/architecture"/>
    <dgm:cxn modelId="{6F4DE786-2C68-4A33-8E4D-31231E4DC6AA}" type="presParOf" srcId="{C8B7D1B2-EBDB-45A8-A7A0-882F8E939706}" destId="{747BA641-1DA0-422E-95D0-F1D0ACFA7B44}" srcOrd="2" destOrd="0" presId="urn:microsoft.com/office/officeart/2005/8/layout/architecture"/>
    <dgm:cxn modelId="{4ABE5B17-7C67-414A-A9D6-8AE364D185D6}" type="presParOf" srcId="{747BA641-1DA0-422E-95D0-F1D0ACFA7B44}" destId="{366E55D8-81D2-4D0C-B04D-064EE5705A55}" srcOrd="0" destOrd="0" presId="urn:microsoft.com/office/officeart/2005/8/layout/architecture"/>
    <dgm:cxn modelId="{6163F989-3A0F-43B5-8827-017D0DD86E07}" type="presParOf" srcId="{366E55D8-81D2-4D0C-B04D-064EE5705A55}" destId="{C23C65EB-3DEC-4609-83DF-D9A92430E0F1}" srcOrd="0" destOrd="0" presId="urn:microsoft.com/office/officeart/2005/8/layout/architecture"/>
    <dgm:cxn modelId="{CD3F0FCD-ED98-4D49-8B40-AA24F3B515D6}" type="presParOf" srcId="{366E55D8-81D2-4D0C-B04D-064EE5705A55}" destId="{A924C80F-461A-4933-AB8B-30F006E7CBBA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2A83-2454-45D6-82DD-5CBF370CB354}">
      <dsp:nvSpPr>
        <dsp:cNvPr id="0" name=""/>
        <dsp:cNvSpPr/>
      </dsp:nvSpPr>
      <dsp:spPr>
        <a:xfrm>
          <a:off x="3670" y="4648462"/>
          <a:ext cx="4399558" cy="76918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Arial Narrow" panose="020B0606020202030204" pitchFamily="34" charset="0"/>
            </a:rPr>
            <a:t>High risk sexual behavior cycle because of multiple vulnerability to HIV</a:t>
          </a:r>
        </a:p>
      </dsp:txBody>
      <dsp:txXfrm>
        <a:off x="26199" y="4670991"/>
        <a:ext cx="4354500" cy="724127"/>
      </dsp:txXfrm>
    </dsp:sp>
    <dsp:sp modelId="{EFE65CB4-0507-4449-996B-155F0FFBAF90}">
      <dsp:nvSpPr>
        <dsp:cNvPr id="0" name=""/>
        <dsp:cNvSpPr/>
      </dsp:nvSpPr>
      <dsp:spPr>
        <a:xfrm>
          <a:off x="3670" y="2324740"/>
          <a:ext cx="1203953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 Poverty, Socio-economic stressors</a:t>
          </a:r>
        </a:p>
      </dsp:txBody>
      <dsp:txXfrm>
        <a:off x="38933" y="2360003"/>
        <a:ext cx="1133427" cy="2151974"/>
      </dsp:txXfrm>
    </dsp:sp>
    <dsp:sp modelId="{DA4D1283-A000-4E4A-BBCD-DE175DCAD73A}">
      <dsp:nvSpPr>
        <dsp:cNvPr id="0" name=""/>
        <dsp:cNvSpPr/>
      </dsp:nvSpPr>
      <dsp:spPr>
        <a:xfrm>
          <a:off x="3670" y="1019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Early sexual  debut</a:t>
          </a:r>
        </a:p>
      </dsp:txBody>
      <dsp:txXfrm>
        <a:off x="20939" y="18288"/>
        <a:ext cx="555057" cy="2187962"/>
      </dsp:txXfrm>
    </dsp:sp>
    <dsp:sp modelId="{E89CEE17-BB23-4AD6-99EA-0D81459CBB2A}">
      <dsp:nvSpPr>
        <dsp:cNvPr id="0" name=""/>
        <dsp:cNvSpPr/>
      </dsp:nvSpPr>
      <dsp:spPr>
        <a:xfrm>
          <a:off x="618028" y="1019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Late marriage</a:t>
          </a:r>
        </a:p>
      </dsp:txBody>
      <dsp:txXfrm>
        <a:off x="635297" y="18288"/>
        <a:ext cx="555057" cy="2187962"/>
      </dsp:txXfrm>
    </dsp:sp>
    <dsp:sp modelId="{46F1390E-1F18-4286-86D8-585D93F07C66}">
      <dsp:nvSpPr>
        <dsp:cNvPr id="0" name=""/>
        <dsp:cNvSpPr/>
      </dsp:nvSpPr>
      <dsp:spPr>
        <a:xfrm>
          <a:off x="1257149" y="2324740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Teen Pregnancy  </a:t>
          </a:r>
        </a:p>
      </dsp:txBody>
      <dsp:txXfrm>
        <a:off x="1274418" y="2342009"/>
        <a:ext cx="555057" cy="2187962"/>
      </dsp:txXfrm>
    </dsp:sp>
    <dsp:sp modelId="{A18D2206-8913-4EA2-A450-6A932AB7481A}">
      <dsp:nvSpPr>
        <dsp:cNvPr id="0" name=""/>
        <dsp:cNvSpPr/>
      </dsp:nvSpPr>
      <dsp:spPr>
        <a:xfrm>
          <a:off x="1257149" y="1019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  <a:latin typeface="Arial Narrow" panose="020B0606020202030204" pitchFamily="34" charset="0"/>
            </a:rPr>
            <a:t>School dropout</a:t>
          </a:r>
          <a:endParaRPr lang="en-US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274418" y="18288"/>
        <a:ext cx="555057" cy="2187962"/>
      </dsp:txXfrm>
    </dsp:sp>
    <dsp:sp modelId="{16B15992-477B-411F-B61A-D28EE8C4DD3A}">
      <dsp:nvSpPr>
        <dsp:cNvPr id="0" name=""/>
        <dsp:cNvSpPr/>
      </dsp:nvSpPr>
      <dsp:spPr>
        <a:xfrm>
          <a:off x="1896270" y="2324740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Commercial sex work</a:t>
          </a:r>
        </a:p>
      </dsp:txBody>
      <dsp:txXfrm>
        <a:off x="1913539" y="2342009"/>
        <a:ext cx="555057" cy="2187962"/>
      </dsp:txXfrm>
    </dsp:sp>
    <dsp:sp modelId="{F3BBD2B0-367A-4BEE-AF1B-346468001ECA}">
      <dsp:nvSpPr>
        <dsp:cNvPr id="0" name=""/>
        <dsp:cNvSpPr/>
      </dsp:nvSpPr>
      <dsp:spPr>
        <a:xfrm>
          <a:off x="1896270" y="1019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  <a:latin typeface="Arial Narrow" panose="020B0606020202030204" pitchFamily="34" charset="0"/>
            </a:rPr>
            <a:t>Rape and gender-based violence</a:t>
          </a:r>
          <a:endParaRPr lang="en-US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913539" y="18288"/>
        <a:ext cx="555057" cy="2187962"/>
      </dsp:txXfrm>
    </dsp:sp>
    <dsp:sp modelId="{8A23E7C4-D7EB-4BCE-BB32-99322404716A}">
      <dsp:nvSpPr>
        <dsp:cNvPr id="0" name=""/>
        <dsp:cNvSpPr/>
      </dsp:nvSpPr>
      <dsp:spPr>
        <a:xfrm>
          <a:off x="2535391" y="2324740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Transactional sex</a:t>
          </a:r>
        </a:p>
      </dsp:txBody>
      <dsp:txXfrm>
        <a:off x="2552660" y="2342009"/>
        <a:ext cx="555057" cy="2187962"/>
      </dsp:txXfrm>
    </dsp:sp>
    <dsp:sp modelId="{CCD3CB05-B469-4B48-B421-83048FF18E60}">
      <dsp:nvSpPr>
        <dsp:cNvPr id="0" name=""/>
        <dsp:cNvSpPr/>
      </dsp:nvSpPr>
      <dsp:spPr>
        <a:xfrm>
          <a:off x="2535391" y="1019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  <a:latin typeface="Arial Narrow" panose="020B0606020202030204" pitchFamily="34" charset="0"/>
            </a:rPr>
            <a:t>Multiple partners</a:t>
          </a:r>
          <a:endParaRPr lang="en-US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552660" y="18288"/>
        <a:ext cx="555057" cy="2187962"/>
      </dsp:txXfrm>
    </dsp:sp>
    <dsp:sp modelId="{E58A7D16-8DE2-4EA7-9EC5-8FA008F1F052}">
      <dsp:nvSpPr>
        <dsp:cNvPr id="0" name=""/>
        <dsp:cNvSpPr/>
      </dsp:nvSpPr>
      <dsp:spPr>
        <a:xfrm>
          <a:off x="3174512" y="2324740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Low social status</a:t>
          </a:r>
        </a:p>
      </dsp:txBody>
      <dsp:txXfrm>
        <a:off x="3191781" y="2342009"/>
        <a:ext cx="555057" cy="2187962"/>
      </dsp:txXfrm>
    </dsp:sp>
    <dsp:sp modelId="{3988C834-8F86-449B-994A-36450424893A}">
      <dsp:nvSpPr>
        <dsp:cNvPr id="0" name=""/>
        <dsp:cNvSpPr/>
      </dsp:nvSpPr>
      <dsp:spPr>
        <a:xfrm>
          <a:off x="3174512" y="1019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 Limited access  to support and services</a:t>
          </a:r>
        </a:p>
      </dsp:txBody>
      <dsp:txXfrm>
        <a:off x="3191781" y="18288"/>
        <a:ext cx="555057" cy="2187962"/>
      </dsp:txXfrm>
    </dsp:sp>
    <dsp:sp modelId="{E925137F-B2DC-4801-B5D9-FA8037F60806}">
      <dsp:nvSpPr>
        <dsp:cNvPr id="0" name=""/>
        <dsp:cNvSpPr/>
      </dsp:nvSpPr>
      <dsp:spPr>
        <a:xfrm>
          <a:off x="3813633" y="2324740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Sex with older partners</a:t>
          </a:r>
        </a:p>
      </dsp:txBody>
      <dsp:txXfrm>
        <a:off x="3830902" y="2342009"/>
        <a:ext cx="555057" cy="2187962"/>
      </dsp:txXfrm>
    </dsp:sp>
    <dsp:sp modelId="{C23C65EB-3DEC-4609-83DF-D9A92430E0F1}">
      <dsp:nvSpPr>
        <dsp:cNvPr id="0" name=""/>
        <dsp:cNvSpPr/>
      </dsp:nvSpPr>
      <dsp:spPr>
        <a:xfrm>
          <a:off x="3813633" y="1019"/>
          <a:ext cx="589595" cy="2222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Narrow" panose="020B0606020202030204" pitchFamily="34" charset="0"/>
            </a:rPr>
            <a:t>Low  negotiating power</a:t>
          </a:r>
        </a:p>
      </dsp:txBody>
      <dsp:txXfrm>
        <a:off x="3830902" y="18288"/>
        <a:ext cx="555057" cy="2187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0.80958</cdr:x>
      <cdr:y>0.33392</cdr:y>
    </cdr:from>
    <cdr:to>
      <cdr:x>0.97824</cdr:x>
      <cdr:y>0.409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C3A249B8-59DD-407F-870A-6F3A9BA81733}"/>
            </a:ext>
          </a:extLst>
        </cdr:cNvPr>
        <cdr:cNvSpPr/>
      </cdr:nvSpPr>
      <cdr:spPr>
        <a:xfrm xmlns:a="http://schemas.openxmlformats.org/drawingml/2006/main">
          <a:off x="8835243" y="1518536"/>
          <a:ext cx="1840676" cy="3414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Cash Transfers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84C89-CE7D-44DD-8A4D-6A4632B7BE8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745D8-333E-4F3F-9EE2-EBAB96677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5E18C-9AAC-42FC-88D1-9782079874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7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9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8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3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5E18C-9AAC-42FC-88D1-9782079874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04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7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52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4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5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0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3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0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5E18C-9AAC-42FC-88D1-9782079874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0611" indent="-110611"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A7D57E-D646-4CBE-B6EB-6D9F3725BF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7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745D8-333E-4F3F-9EE2-EBAB966772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1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ion1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9" y="-75002"/>
            <a:ext cx="12176311" cy="7008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615" y="533400"/>
            <a:ext cx="7596554" cy="1676400"/>
          </a:xfrm>
        </p:spPr>
        <p:txBody>
          <a:bodyPr anchor="t">
            <a:normAutofit/>
          </a:bodyPr>
          <a:lstStyle>
            <a:lvl1pPr algn="l">
              <a:defRPr sz="4200" b="1">
                <a:solidFill>
                  <a:srgbClr val="A50021"/>
                </a:solidFill>
                <a:latin typeface="CentSchbkCyrill BT" pitchFamily="18" charset="-5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4615" y="2819400"/>
            <a:ext cx="5720862" cy="1295400"/>
          </a:xfrm>
        </p:spPr>
        <p:txBody>
          <a:bodyPr>
            <a:normAutofit/>
          </a:bodyPr>
          <a:lstStyle>
            <a:lvl1pPr marL="0" indent="0" algn="l">
              <a:buNone/>
              <a:defRPr sz="3400" b="0">
                <a:solidFill>
                  <a:srgbClr val="336699"/>
                </a:solidFill>
                <a:latin typeface="Century751 B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6769" y="6356352"/>
            <a:ext cx="2047631" cy="365125"/>
          </a:xfrm>
          <a:prstGeom prst="rect">
            <a:avLst/>
          </a:prstGeom>
        </p:spPr>
        <p:txBody>
          <a:bodyPr/>
          <a:lstStyle/>
          <a:p>
            <a:fld id="{FE36C42F-FE7B-4DDF-A43B-8C515A70759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2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06769" y="6356352"/>
            <a:ext cx="2047631" cy="365125"/>
          </a:xfrm>
          <a:prstGeom prst="rect">
            <a:avLst/>
          </a:prstGeom>
        </p:spPr>
        <p:txBody>
          <a:bodyPr/>
          <a:lstStyle/>
          <a:p>
            <a:fld id="{FE36C42F-FE7B-4DDF-A43B-8C515A70759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033" kern="90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808" y="63965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rgbClr val="6B6D72"/>
                </a:solidFill>
                <a:latin typeface="Baskerville Old Face" charset="0"/>
                <a:ea typeface="Baskerville Old Face" charset="0"/>
                <a:cs typeface="Baskerville Old Face" charset="0"/>
              </a:defRPr>
            </a:lvl1pPr>
          </a:lstStyle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6" b="1" i="0">
                <a:solidFill>
                  <a:srgbClr val="6C6D71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C42F-FE7B-4DDF-A43B-8C515A70759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9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strip-bott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841306"/>
            <a:ext cx="12192000" cy="10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5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81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3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" pitchFamily="18" charset="0"/>
              </a:defRPr>
            </a:lvl1pPr>
            <a:lvl2pPr>
              <a:defRPr>
                <a:latin typeface="Century751 BT" pitchFamily="18" charset="0"/>
              </a:defRPr>
            </a:lvl2pPr>
            <a:lvl3pPr>
              <a:defRPr>
                <a:latin typeface="Century751 BT" pitchFamily="18" charset="0"/>
              </a:defRPr>
            </a:lvl3pPr>
            <a:lvl4pPr>
              <a:buClr>
                <a:srgbClr val="336699"/>
              </a:buClr>
              <a:defRPr>
                <a:latin typeface="Century751 BT" pitchFamily="18" charset="0"/>
              </a:defRPr>
            </a:lvl4pPr>
            <a:lvl5pPr>
              <a:buClr>
                <a:srgbClr val="336699"/>
              </a:buClr>
              <a:defRPr>
                <a:latin typeface="Century751 BT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5332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34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3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06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2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6781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1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1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7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-strip-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41306"/>
            <a:ext cx="12192000" cy="10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6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8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66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59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36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1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5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746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1427-C4DD-4909-9477-729DA88A54BB}"/>
              </a:ext>
            </a:extLst>
          </p:cNvPr>
          <p:cNvSpPr txBox="1">
            <a:spLocks/>
          </p:cNvSpPr>
          <p:nvPr/>
        </p:nvSpPr>
        <p:spPr>
          <a:xfrm>
            <a:off x="3470031" y="6356352"/>
            <a:ext cx="5251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CONFIDENTIAL: NOT FOR SHARING OR DISTRIBUTION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328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06769" y="6356352"/>
            <a:ext cx="2047631" cy="365125"/>
          </a:xfrm>
          <a:prstGeom prst="rect">
            <a:avLst/>
          </a:prstGeom>
        </p:spPr>
        <p:txBody>
          <a:bodyPr/>
          <a:lstStyle/>
          <a:p>
            <a:fld id="{FE36C42F-FE7B-4DDF-A43B-8C515A70759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6769" y="6356352"/>
            <a:ext cx="2047631" cy="365125"/>
          </a:xfrm>
          <a:prstGeom prst="rect">
            <a:avLst/>
          </a:prstGeom>
        </p:spPr>
        <p:txBody>
          <a:bodyPr/>
          <a:lstStyle/>
          <a:p>
            <a:fld id="{FE36C42F-FE7B-4DDF-A43B-8C515A70759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1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06769" y="6356352"/>
            <a:ext cx="2047631" cy="365125"/>
          </a:xfrm>
          <a:prstGeom prst="rect">
            <a:avLst/>
          </a:prstGeom>
        </p:spPr>
        <p:txBody>
          <a:bodyPr/>
          <a:lstStyle/>
          <a:p>
            <a:fld id="{FE36C42F-FE7B-4DDF-A43B-8C515A70759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06769" y="6356352"/>
            <a:ext cx="2047631" cy="365125"/>
          </a:xfrm>
          <a:prstGeom prst="rect">
            <a:avLst/>
          </a:prstGeom>
        </p:spPr>
        <p:txBody>
          <a:bodyPr/>
          <a:lstStyle/>
          <a:p>
            <a:fld id="{FE36C42F-FE7B-4DDF-A43B-8C515A70759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7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06769" y="6356352"/>
            <a:ext cx="2047631" cy="365125"/>
          </a:xfrm>
          <a:prstGeom prst="rect">
            <a:avLst/>
          </a:prstGeom>
        </p:spPr>
        <p:txBody>
          <a:bodyPr/>
          <a:lstStyle/>
          <a:p>
            <a:fld id="{FE36C42F-FE7B-4DDF-A43B-8C515A70759F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ion1bottom-stri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5867401"/>
            <a:ext cx="12192000" cy="10166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63015" y="1"/>
            <a:ext cx="2328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rgbClr val="A50021"/>
          </a:solidFill>
          <a:latin typeface="Century751 B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36699"/>
        </a:buClr>
        <a:buFont typeface="Wingdings" pitchFamily="2" charset="2"/>
        <a:buChar char="§"/>
        <a:defRPr sz="26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50021"/>
        </a:buClr>
        <a:buFont typeface="Arial" pitchFamily="34" charset="0"/>
        <a:buChar char="–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2959-655F-495F-BA79-FA1E9579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0823-526B-49D9-AE53-37D22B01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0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875" y="2130427"/>
            <a:ext cx="10665125" cy="1470025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solidFill>
                  <a:schemeClr val="tx2"/>
                </a:solidFill>
                <a:latin typeface="Andes Bold" panose="02000000000000000000" pitchFamily="50" charset="0"/>
              </a:rPr>
              <a:t>Sitakhela Likusasa Impact Evaluation</a:t>
            </a:r>
            <a:r>
              <a:rPr lang="en-US" sz="3800" b="0" dirty="0"/>
              <a:t>:</a:t>
            </a:r>
            <a:r>
              <a:rPr lang="en-US" sz="3800" dirty="0"/>
              <a:t> </a:t>
            </a:r>
            <a:br>
              <a:rPr lang="en-US" sz="3800" dirty="0"/>
            </a:br>
            <a:r>
              <a:rPr lang="en-US" sz="3800" dirty="0"/>
              <a:t>Financial Incentives to Reduce HIV Incidence </a:t>
            </a:r>
            <a:r>
              <a:rPr lang="en-US" sz="3800" dirty="0" smtClean="0"/>
              <a:t>among </a:t>
            </a:r>
            <a:r>
              <a:rPr lang="en-US" sz="3800" dirty="0"/>
              <a:t>Adolescent Girls and Young Women (AGYW) in Eswatini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5927"/>
            <a:ext cx="12192000" cy="1752600"/>
          </a:xfrm>
        </p:spPr>
        <p:txBody>
          <a:bodyPr>
            <a:noAutofit/>
          </a:bodyPr>
          <a:lstStyle/>
          <a:p>
            <a:pPr lvl="0"/>
            <a:r>
              <a:rPr lang="en-US" sz="1400" b="1" dirty="0">
                <a:solidFill>
                  <a:srgbClr val="0070C0"/>
                </a:solidFill>
              </a:rPr>
              <a:t>PRINCIPAL INVESTIGATORS:</a:t>
            </a:r>
          </a:p>
          <a:p>
            <a:pPr lvl="0"/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Marelize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Görgens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World Bank;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Khanyakwezwe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Mabuza, Eswatini National Emergency Response Council on HIV/AIDS (NERCHA); Damien de Walque, World Bank</a:t>
            </a:r>
          </a:p>
          <a:p>
            <a:pPr lvl="0"/>
            <a:endParaRPr lang="en-US" sz="1200" b="1" dirty="0">
              <a:solidFill>
                <a:srgbClr val="0070C0"/>
              </a:solidFill>
            </a:endParaRPr>
          </a:p>
          <a:p>
            <a:pPr lvl="0"/>
            <a:r>
              <a:rPr lang="en-US" sz="1200" b="1" dirty="0">
                <a:solidFill>
                  <a:srgbClr val="0070C0"/>
                </a:solidFill>
              </a:rPr>
              <a:t>OTHER INVESTIGATORS: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Sosthenes Ketende, World Bank; Vimbai Tsododo, Institute for Health Measurement Africa; Mbuso Mabuza, NERCHA; Wendy Heard, World Bank; Tendai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Chiperera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, IHM Africa; Tengetile Dlamini, NERCHA; Leroy Shongwe, IHM Africa; Andrew Longosz, World Bank; Lindiwe Dlamini, Ministry of Education and Training,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Gcinaphe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Dube, SWAGAA,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Gugu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Maphalela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, NRL, David Wilson, World Bank;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Muziwethu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Nkambule, formerly of NERCHA, and Sitakhela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Likusas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Study Implementation Team</a:t>
            </a:r>
          </a:p>
          <a:p>
            <a:pPr lvl="0"/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8EBF0-5980-4D76-8F4D-E1561FC40C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7" y="2130427"/>
            <a:ext cx="1477881" cy="147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rmAutofit/>
          </a:bodyPr>
          <a:lstStyle/>
          <a:p>
            <a:r>
              <a:rPr lang="en-ZA" dirty="0"/>
              <a:t>How study population was allocated to 4 sub-arms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BEA13-0CA9-42AC-BE91-12CE23C9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994"/>
            <a:ext cx="121920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8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F826FB8D-3340-47E3-B585-21576E3D7C54" descr="93CBAD60-4D2F-4F98-923C-89B7BC9D87AC@home">
            <a:extLst>
              <a:ext uri="{FF2B5EF4-FFF2-40B4-BE49-F238E27FC236}">
                <a16:creationId xmlns:a16="http://schemas.microsoft.com/office/drawing/2014/main" id="{A2D9D409-CA1B-4C53-B2D1-26182222C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/>
          <a:stretch/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/>
          <a:lstStyle/>
          <a:p>
            <a:pPr algn="ctr"/>
            <a:r>
              <a:rPr lang="en-ZA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81508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4CFB-3521-4537-AB6A-F0935F6F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Intervention </a:t>
            </a:r>
            <a:r>
              <a:rPr lang="en-US" dirty="0" smtClean="0"/>
              <a:t>Coverage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AD39-DFD0-4C02-9BDF-E8218696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92" y="1353065"/>
            <a:ext cx="10937227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  <a:latin typeface="+mn-lt"/>
              </a:rPr>
              <a:t>1. EDUCATION INCENTIVES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+mn-lt"/>
              </a:rPr>
              <a:t>Incentives paid for enrolling in and attending school </a:t>
            </a:r>
            <a:r>
              <a:rPr lang="en-US" sz="2000" dirty="0">
                <a:latin typeface="+mn-lt"/>
              </a:rPr>
              <a:t>(E1400 (~$100) per year)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n-lt"/>
              </a:rPr>
              <a:t>Incentives paid for </a:t>
            </a:r>
            <a:r>
              <a:rPr lang="en-US" sz="2000" b="1" dirty="0">
                <a:latin typeface="+mn-lt"/>
              </a:rPr>
              <a:t>enrolling in and completing other education </a:t>
            </a:r>
            <a:r>
              <a:rPr lang="en-US" sz="2000" dirty="0">
                <a:latin typeface="+mn-lt"/>
              </a:rPr>
              <a:t>like tertiary education, upgrading or short courses (E1400 (~$100) per year)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n-lt"/>
              </a:rPr>
              <a:t>Only in 2018, </a:t>
            </a:r>
            <a:r>
              <a:rPr lang="en-US" sz="2000" b="1" dirty="0">
                <a:latin typeface="+mn-lt"/>
              </a:rPr>
              <a:t>tuition</a:t>
            </a:r>
            <a:r>
              <a:rPr lang="en-US" sz="2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fees paid </a:t>
            </a:r>
            <a:r>
              <a:rPr lang="en-US" sz="2000" dirty="0">
                <a:latin typeface="+mn-lt"/>
              </a:rPr>
              <a:t>for participants who were out of school at midline (up to E2900 (~$200) per course)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highlight>
                  <a:srgbClr val="FF0000"/>
                </a:highlight>
                <a:latin typeface="+mn-lt"/>
              </a:rPr>
              <a:t>2. RAFFLES</a:t>
            </a:r>
            <a:endParaRPr lang="en-US" sz="2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n-lt"/>
              </a:rPr>
              <a:t>~2200 participants (50%) also eligible for </a:t>
            </a:r>
            <a:r>
              <a:rPr lang="en-US" sz="2000" b="1" dirty="0">
                <a:latin typeface="+mn-lt"/>
              </a:rPr>
              <a:t>raffle</a:t>
            </a:r>
            <a:r>
              <a:rPr lang="en-US" sz="2000" dirty="0">
                <a:latin typeface="+mn-lt"/>
              </a:rPr>
              <a:t>. 7 raffles held: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+mn-lt"/>
              </a:rPr>
              <a:t>In each raffle round, 400 participants randomly selected for STI testing 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+mn-lt"/>
              </a:rPr>
              <a:t>If negative for </a:t>
            </a:r>
            <a:r>
              <a:rPr lang="en-US" sz="1900" i="1" dirty="0">
                <a:latin typeface="+mn-lt"/>
              </a:rPr>
              <a:t>syphilis and trichomonas vaginalis</a:t>
            </a:r>
            <a:r>
              <a:rPr lang="en-US" sz="1900" dirty="0">
                <a:latin typeface="+mn-lt"/>
              </a:rPr>
              <a:t>, then eligible for raffle prize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latin typeface="+mn-lt"/>
              </a:rPr>
              <a:t>80 raffle winners drawn every round, 560 raffle winners in total (470 individual winners)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latin typeface="+mn-lt"/>
              </a:rPr>
              <a:t>Raffle prize money per round: E1000 (</a:t>
            </a:r>
            <a:r>
              <a:rPr lang="en-US" sz="1900" dirty="0"/>
              <a:t>~</a:t>
            </a:r>
            <a:r>
              <a:rPr lang="en-US" sz="1900" dirty="0">
                <a:latin typeface="+mn-lt"/>
              </a:rPr>
              <a:t>$72)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3BA24FF-9942-466E-9CFC-67B74DB7677D}"/>
              </a:ext>
            </a:extLst>
          </p:cNvPr>
          <p:cNvSpPr/>
          <p:nvPr/>
        </p:nvSpPr>
        <p:spPr>
          <a:xfrm>
            <a:off x="10677857" y="1639927"/>
            <a:ext cx="723900" cy="1179473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51A06-4DCD-4B39-B314-760B51CF74A1}"/>
              </a:ext>
            </a:extLst>
          </p:cNvPr>
          <p:cNvSpPr txBox="1"/>
          <p:nvPr/>
        </p:nvSpPr>
        <p:spPr>
          <a:xfrm>
            <a:off x="11195333" y="1657866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59%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6A61727-8C71-43AA-B915-1D27B2E3944B}"/>
              </a:ext>
            </a:extLst>
          </p:cNvPr>
          <p:cNvSpPr/>
          <p:nvPr/>
        </p:nvSpPr>
        <p:spPr>
          <a:xfrm>
            <a:off x="10677857" y="2940050"/>
            <a:ext cx="723900" cy="641350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0904E-BE05-4EB0-9383-7CA3D84E0110}"/>
              </a:ext>
            </a:extLst>
          </p:cNvPr>
          <p:cNvSpPr txBox="1"/>
          <p:nvPr/>
        </p:nvSpPr>
        <p:spPr>
          <a:xfrm>
            <a:off x="11195334" y="2681069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31%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3EF0235C-6E64-4953-9767-4243F3AF81C8}"/>
              </a:ext>
            </a:extLst>
          </p:cNvPr>
          <p:cNvSpPr/>
          <p:nvPr/>
        </p:nvSpPr>
        <p:spPr>
          <a:xfrm>
            <a:off x="9317730" y="4202132"/>
            <a:ext cx="723900" cy="1598574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F6B08-943E-4E17-9599-C243FD9C0BF1}"/>
              </a:ext>
            </a:extLst>
          </p:cNvPr>
          <p:cNvSpPr txBox="1"/>
          <p:nvPr/>
        </p:nvSpPr>
        <p:spPr>
          <a:xfrm>
            <a:off x="10041630" y="4046380"/>
            <a:ext cx="2437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19% received prizes</a:t>
            </a:r>
          </a:p>
        </p:txBody>
      </p:sp>
    </p:spTree>
    <p:extLst>
      <p:ext uri="{BB962C8B-B14F-4D97-AF65-F5344CB8AC3E}">
        <p14:creationId xmlns:p14="http://schemas.microsoft.com/office/powerpoint/2010/main" val="391634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59BA-8D3F-4A19-B449-279A58BD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Participation in study endline data collection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CF16FB-3BD4-4133-8714-5A311CFA4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33481"/>
              </p:ext>
            </p:extLst>
          </p:nvPr>
        </p:nvGraphicFramePr>
        <p:xfrm>
          <a:off x="850711" y="1417639"/>
          <a:ext cx="1062756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9144">
                  <a:extLst>
                    <a:ext uri="{9D8B030D-6E8A-4147-A177-3AD203B41FA5}">
                      <a16:colId xmlns:a16="http://schemas.microsoft.com/office/drawing/2014/main" val="3992406271"/>
                    </a:ext>
                  </a:extLst>
                </a:gridCol>
                <a:gridCol w="3548417">
                  <a:extLst>
                    <a:ext uri="{9D8B030D-6E8A-4147-A177-3AD203B41FA5}">
                      <a16:colId xmlns:a16="http://schemas.microsoft.com/office/drawing/2014/main" val="1335166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Arm of the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Response Rate at endline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0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Education Treatment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0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Education Control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96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Overall Response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3522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CC6046-9D1E-496F-90EB-99C2299D595F}"/>
              </a:ext>
            </a:extLst>
          </p:cNvPr>
          <p:cNvSpPr txBox="1"/>
          <p:nvPr/>
        </p:nvSpPr>
        <p:spPr>
          <a:xfrm>
            <a:off x="850711" y="3850830"/>
            <a:ext cx="10972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Response rate of 86% at endline &gt; 19% LTFU anticipated at sample design stage</a:t>
            </a:r>
          </a:p>
        </p:txBody>
      </p:sp>
    </p:spTree>
    <p:extLst>
      <p:ext uri="{BB962C8B-B14F-4D97-AF65-F5344CB8AC3E}">
        <p14:creationId xmlns:p14="http://schemas.microsoft.com/office/powerpoint/2010/main" val="249302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F010A8-8096-4569-B55B-1B9A34E3E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505482"/>
              </p:ext>
            </p:extLst>
          </p:nvPr>
        </p:nvGraphicFramePr>
        <p:xfrm>
          <a:off x="152400" y="1719262"/>
          <a:ext cx="11887200" cy="4288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0979">
                  <a:extLst>
                    <a:ext uri="{9D8B030D-6E8A-4147-A177-3AD203B41FA5}">
                      <a16:colId xmlns:a16="http://schemas.microsoft.com/office/drawing/2014/main" val="2791408678"/>
                    </a:ext>
                  </a:extLst>
                </a:gridCol>
                <a:gridCol w="2320867">
                  <a:extLst>
                    <a:ext uri="{9D8B030D-6E8A-4147-A177-3AD203B41FA5}">
                      <a16:colId xmlns:a16="http://schemas.microsoft.com/office/drawing/2014/main" val="511538061"/>
                    </a:ext>
                  </a:extLst>
                </a:gridCol>
                <a:gridCol w="3371140">
                  <a:extLst>
                    <a:ext uri="{9D8B030D-6E8A-4147-A177-3AD203B41FA5}">
                      <a16:colId xmlns:a16="http://schemas.microsoft.com/office/drawing/2014/main" val="3501714263"/>
                    </a:ext>
                  </a:extLst>
                </a:gridCol>
                <a:gridCol w="1294214">
                  <a:extLst>
                    <a:ext uri="{9D8B030D-6E8A-4147-A177-3AD203B41FA5}">
                      <a16:colId xmlns:a16="http://schemas.microsoft.com/office/drawing/2014/main" val="1922460897"/>
                    </a:ext>
                  </a:extLst>
                </a:gridCol>
              </a:tblGrid>
              <a:tr h="12097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Participated at endline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Did not participate at endline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P-value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469174"/>
                  </a:ext>
                </a:extLst>
              </a:tr>
              <a:tr h="7653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 intervention sub-arm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85.1%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 0.374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884631"/>
                  </a:ext>
                </a:extLst>
              </a:tr>
              <a:tr h="7653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Raffle sub-arm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85.6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99321"/>
                  </a:ext>
                </a:extLst>
              </a:tr>
              <a:tr h="7653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Education incentive only sub-arm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87.0%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13.0%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48363"/>
                  </a:ext>
                </a:extLst>
              </a:tr>
              <a:tr h="7653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Education incentive and Raffle sub-arm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87.3%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12.7%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2647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5EA6C1E-9783-4760-AEAB-65384C34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Non-response at endline was not significantly associated with study sub-arm</a:t>
            </a:r>
          </a:p>
        </p:txBody>
      </p:sp>
    </p:spTree>
    <p:extLst>
      <p:ext uri="{BB962C8B-B14F-4D97-AF65-F5344CB8AC3E}">
        <p14:creationId xmlns:p14="http://schemas.microsoft.com/office/powerpoint/2010/main" val="323698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F79EA-5011-4016-A0D4-D2C67D62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0"/>
            <a:ext cx="6629704" cy="579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B2ED-3F12-4DA5-9119-B5B485B02E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762000"/>
            <a:ext cx="12192000" cy="175260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Results</a:t>
            </a:r>
            <a:endParaRPr lang="en-US" sz="66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FB777-A0F8-4FB0-9C2C-238AE6619B1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0" y="2086770"/>
            <a:ext cx="2948656" cy="29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7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A52E-2E03-474C-BB20-F8DE8068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Evaluation Question 1: </a:t>
            </a:r>
            <a:r>
              <a:rPr lang="en-US" sz="3200" dirty="0">
                <a:solidFill>
                  <a:srgbClr val="336699"/>
                </a:solidFill>
              </a:rPr>
              <a:t>Did the education incentives have an impact on new HIV infections?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DA62FE-8E87-4B79-A165-76D1065AD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49100"/>
              </p:ext>
            </p:extLst>
          </p:nvPr>
        </p:nvGraphicFramePr>
        <p:xfrm>
          <a:off x="464024" y="2381341"/>
          <a:ext cx="11505063" cy="234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827">
                  <a:extLst>
                    <a:ext uri="{9D8B030D-6E8A-4147-A177-3AD203B41FA5}">
                      <a16:colId xmlns:a16="http://schemas.microsoft.com/office/drawing/2014/main" val="4112149474"/>
                    </a:ext>
                  </a:extLst>
                </a:gridCol>
                <a:gridCol w="2934268">
                  <a:extLst>
                    <a:ext uri="{9D8B030D-6E8A-4147-A177-3AD203B41FA5}">
                      <a16:colId xmlns:a16="http://schemas.microsoft.com/office/drawing/2014/main" val="1947176431"/>
                    </a:ext>
                  </a:extLst>
                </a:gridCol>
                <a:gridCol w="1119117">
                  <a:extLst>
                    <a:ext uri="{9D8B030D-6E8A-4147-A177-3AD203B41FA5}">
                      <a16:colId xmlns:a16="http://schemas.microsoft.com/office/drawing/2014/main" val="1923886546"/>
                    </a:ext>
                  </a:extLst>
                </a:gridCol>
                <a:gridCol w="2947916">
                  <a:extLst>
                    <a:ext uri="{9D8B030D-6E8A-4147-A177-3AD203B41FA5}">
                      <a16:colId xmlns:a16="http://schemas.microsoft.com/office/drawing/2014/main" val="3831276584"/>
                    </a:ext>
                  </a:extLst>
                </a:gridCol>
                <a:gridCol w="1009935">
                  <a:extLst>
                    <a:ext uri="{9D8B030D-6E8A-4147-A177-3AD203B41FA5}">
                      <a16:colId xmlns:a16="http://schemas.microsoft.com/office/drawing/2014/main" val="3822845256"/>
                    </a:ext>
                  </a:extLst>
                </a:gridCol>
              </a:tblGrid>
              <a:tr h="933479"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(Adjusted for raffle incentive)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HIV incidence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P-value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Odds Ratio</a:t>
                      </a:r>
                    </a:p>
                    <a:p>
                      <a:pPr algn="ctr"/>
                      <a:r>
                        <a:rPr lang="en-US" sz="2000" dirty="0"/>
                        <a:t>[95% Confidence Interval]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6692081"/>
                  </a:ext>
                </a:extLst>
              </a:tr>
              <a:tr h="34240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Education Control 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8.08% </a:t>
                      </a:r>
                    </a:p>
                  </a:txBody>
                  <a:tcPr marL="74295" marR="74295" marT="37148" marB="37148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rgbClr val="00B050"/>
                          </a:solidFill>
                        </a:rPr>
                        <a:t>0.036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0.037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436226"/>
                  </a:ext>
                </a:extLst>
              </a:tr>
              <a:tr h="4951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Education Treatment Arm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6.34% </a:t>
                      </a:r>
                    </a:p>
                  </a:txBody>
                  <a:tcPr marL="74295" marR="74295" marT="37148" marB="37148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.77 [0.60- 0.98]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77657"/>
                  </a:ext>
                </a:extLst>
              </a:tr>
              <a:tr h="35903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7.21% 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4918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73F683-D82D-430D-9BBD-13080BBD63C2}"/>
              </a:ext>
            </a:extLst>
          </p:cNvPr>
          <p:cNvSpPr txBox="1"/>
          <p:nvPr/>
        </p:nvSpPr>
        <p:spPr>
          <a:xfrm>
            <a:off x="464024" y="4779325"/>
            <a:ext cx="11384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HIV incidence in the education incentive treatment arm was </a:t>
            </a:r>
            <a:r>
              <a:rPr lang="en-US" sz="2000" b="1" dirty="0"/>
              <a:t>21% lower </a:t>
            </a:r>
            <a:r>
              <a:rPr lang="en-US" sz="2000" dirty="0"/>
              <a:t>than in the </a:t>
            </a:r>
            <a:r>
              <a:rPr lang="en-US" sz="2000" dirty="0" smtClean="0"/>
              <a:t>education incentive control </a:t>
            </a:r>
            <a:r>
              <a:rPr lang="en-US" sz="2000" dirty="0"/>
              <a:t>arm</a:t>
            </a:r>
          </a:p>
          <a:p>
            <a:r>
              <a:rPr lang="en-US" sz="2000" dirty="0"/>
              <a:t>Participants in the education incentive </a:t>
            </a:r>
            <a:r>
              <a:rPr lang="en-US" sz="2000" dirty="0" smtClean="0"/>
              <a:t>treatment arm </a:t>
            </a:r>
            <a:r>
              <a:rPr lang="en-US" sz="2000" dirty="0"/>
              <a:t>were </a:t>
            </a:r>
            <a:r>
              <a:rPr lang="en-US" sz="2000" b="1" dirty="0"/>
              <a:t>23% less likely to become HIV 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7D714-9129-4EBC-A98B-AC1C53F4FC71}"/>
              </a:ext>
            </a:extLst>
          </p:cNvPr>
          <p:cNvSpPr txBox="1"/>
          <p:nvPr/>
        </p:nvSpPr>
        <p:spPr>
          <a:xfrm>
            <a:off x="0" y="1478510"/>
            <a:ext cx="12192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YES</a:t>
            </a:r>
            <a:r>
              <a:rPr lang="en-US" sz="3600" dirty="0">
                <a:solidFill>
                  <a:schemeClr val="bg1"/>
                </a:solidFill>
              </a:rPr>
              <a:t>, a significant impact</a:t>
            </a:r>
          </a:p>
        </p:txBody>
      </p:sp>
    </p:spTree>
    <p:extLst>
      <p:ext uri="{BB962C8B-B14F-4D97-AF65-F5344CB8AC3E}">
        <p14:creationId xmlns:p14="http://schemas.microsoft.com/office/powerpoint/2010/main" val="27266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177F6-135F-451A-B8E5-19ED8273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1143000"/>
          </a:xfrm>
        </p:spPr>
        <p:txBody>
          <a:bodyPr>
            <a:normAutofit/>
          </a:bodyPr>
          <a:lstStyle/>
          <a:p>
            <a:r>
              <a:rPr lang="en-US" dirty="0"/>
              <a:t>What put participants at risk of getting HIV?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DCE9A3-4DE5-4D9C-8CFB-2C7BB8898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66773"/>
              </p:ext>
            </p:extLst>
          </p:nvPr>
        </p:nvGraphicFramePr>
        <p:xfrm>
          <a:off x="714232" y="1086135"/>
          <a:ext cx="1108406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743">
                  <a:extLst>
                    <a:ext uri="{9D8B030D-6E8A-4147-A177-3AD203B41FA5}">
                      <a16:colId xmlns:a16="http://schemas.microsoft.com/office/drawing/2014/main" val="735772146"/>
                    </a:ext>
                  </a:extLst>
                </a:gridCol>
                <a:gridCol w="6741324">
                  <a:extLst>
                    <a:ext uri="{9D8B030D-6E8A-4147-A177-3AD203B41FA5}">
                      <a16:colId xmlns:a16="http://schemas.microsoft.com/office/drawing/2014/main" val="2040017802"/>
                    </a:ext>
                  </a:extLst>
                </a:gridCol>
              </a:tblGrid>
              <a:tr h="512436">
                <a:tc>
                  <a:txBody>
                    <a:bodyPr/>
                    <a:lstStyle/>
                    <a:p>
                      <a:r>
                        <a:rPr lang="en-US" sz="2800" dirty="0"/>
                        <a:t>Profile of 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How likely to have acquired HIV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1128"/>
                  </a:ext>
                </a:extLst>
              </a:tr>
              <a:tr h="485466">
                <a:tc>
                  <a:txBody>
                    <a:bodyPr/>
                    <a:lstStyle/>
                    <a:p>
                      <a:r>
                        <a:rPr lang="en-US" sz="2800" dirty="0"/>
                        <a:t>Being out of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190% more likely </a:t>
                      </a:r>
                      <a:r>
                        <a:rPr lang="en-US" sz="2800" dirty="0"/>
                        <a:t>to have acquired HIV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02694"/>
                  </a:ext>
                </a:extLst>
              </a:tr>
              <a:tr h="485466">
                <a:tc>
                  <a:txBody>
                    <a:bodyPr/>
                    <a:lstStyle/>
                    <a:p>
                      <a:r>
                        <a:rPr lang="en-US" sz="2800" dirty="0"/>
                        <a:t>‘Risk-loving’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145% more likely </a:t>
                      </a:r>
                      <a:r>
                        <a:rPr lang="en-US" sz="2800" dirty="0"/>
                        <a:t>to acquire HIV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79351"/>
                  </a:ext>
                </a:extLst>
              </a:tr>
              <a:tr h="485466">
                <a:tc>
                  <a:txBody>
                    <a:bodyPr/>
                    <a:lstStyle/>
                    <a:p>
                      <a:r>
                        <a:rPr lang="en-US" sz="2800" dirty="0"/>
                        <a:t>At education level years 1-5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56% less likely </a:t>
                      </a:r>
                      <a:r>
                        <a:rPr lang="en-US" sz="2800" dirty="0"/>
                        <a:t>to have acquired HIV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62894"/>
                  </a:ext>
                </a:extLst>
              </a:tr>
              <a:tr h="485466">
                <a:tc>
                  <a:txBody>
                    <a:bodyPr/>
                    <a:lstStyle/>
                    <a:p>
                      <a:r>
                        <a:rPr lang="en-US" sz="2800" dirty="0"/>
                        <a:t>Richest 20% of participants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35% less likely </a:t>
                      </a:r>
                      <a:r>
                        <a:rPr lang="en-US" sz="2800" dirty="0"/>
                        <a:t>to acquire HIV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390921"/>
                  </a:ext>
                </a:extLst>
              </a:tr>
              <a:tr h="485466">
                <a:tc>
                  <a:txBody>
                    <a:bodyPr/>
                    <a:lstStyle/>
                    <a:p>
                      <a:r>
                        <a:rPr lang="en-US" sz="2800" dirty="0"/>
                        <a:t>At education level Forms 1-6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29% less likely </a:t>
                      </a:r>
                      <a:r>
                        <a:rPr lang="en-US" sz="2800" dirty="0"/>
                        <a:t>to have acquired HIV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9923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C66D50-2149-4000-B181-2FFA984401ED}"/>
              </a:ext>
            </a:extLst>
          </p:cNvPr>
          <p:cNvSpPr txBox="1"/>
          <p:nvPr/>
        </p:nvSpPr>
        <p:spPr>
          <a:xfrm>
            <a:off x="714233" y="4366830"/>
            <a:ext cx="11084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‘Risk-loving’ participants: </a:t>
            </a:r>
            <a:r>
              <a:rPr lang="en-US" sz="2400" dirty="0"/>
              <a:t>during surveys, played a game with participants to assess their propensity to take risk when it comes to financial decision making. Based on how they responded, participants were classified on a scale ranging from risk averse to risk loving.</a:t>
            </a:r>
          </a:p>
        </p:txBody>
      </p:sp>
    </p:spTree>
    <p:extLst>
      <p:ext uri="{BB962C8B-B14F-4D97-AF65-F5344CB8AC3E}">
        <p14:creationId xmlns:p14="http://schemas.microsoft.com/office/powerpoint/2010/main" val="5074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A02958-5EA6-4B72-BC53-96375A50A04F}"/>
              </a:ext>
            </a:extLst>
          </p:cNvPr>
          <p:cNvSpPr/>
          <p:nvPr/>
        </p:nvSpPr>
        <p:spPr>
          <a:xfrm>
            <a:off x="0" y="5575300"/>
            <a:ext cx="4368800" cy="1282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0F841-A50C-4DC4-8950-D2FC3AF1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55561"/>
            <a:ext cx="1069104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‘Treatment on the Treated’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8AB76-40CD-4673-8806-B3609A758C0A}"/>
              </a:ext>
            </a:extLst>
          </p:cNvPr>
          <p:cNvSpPr/>
          <p:nvPr/>
        </p:nvSpPr>
        <p:spPr>
          <a:xfrm>
            <a:off x="330200" y="1815802"/>
            <a:ext cx="3510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HIV incidence trends </a:t>
            </a:r>
            <a:r>
              <a:rPr lang="en-US" sz="2800" dirty="0"/>
              <a:t>(moving average) amongst those in education treatment arm, by number of incentive payments received (P = 0.003)</a:t>
            </a:r>
          </a:p>
          <a:p>
            <a:endParaRPr lang="en-US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03221E-08F3-43FC-9681-47566E62E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601776"/>
              </p:ext>
            </p:extLst>
          </p:nvPr>
        </p:nvGraphicFramePr>
        <p:xfrm>
          <a:off x="4210050" y="1019175"/>
          <a:ext cx="7981950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67E670-36C6-4DC6-9DBB-6A4465A7CF3E}"/>
              </a:ext>
            </a:extLst>
          </p:cNvPr>
          <p:cNvSpPr txBox="1"/>
          <p:nvPr/>
        </p:nvSpPr>
        <p:spPr>
          <a:xfrm>
            <a:off x="9518801" y="2162175"/>
            <a:ext cx="23429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Trendline (moving average) for raffle and education incentives, including tuition fee payments</a:t>
            </a:r>
          </a:p>
        </p:txBody>
      </p:sp>
    </p:spTree>
    <p:extLst>
      <p:ext uri="{BB962C8B-B14F-4D97-AF65-F5344CB8AC3E}">
        <p14:creationId xmlns:p14="http://schemas.microsoft.com/office/powerpoint/2010/main" val="8656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F841-A50C-4DC4-8950-D2FC3AF1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‘Treatment on the Treated’ Analysis: Instrumental Variable </a:t>
            </a:r>
            <a:r>
              <a:rPr lang="en-US" sz="3200" dirty="0" err="1"/>
              <a:t>Probit</a:t>
            </a:r>
            <a:r>
              <a:rPr lang="en-US" sz="3200" dirty="0"/>
              <a:t> Model Results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F0F41-BF9E-499A-8655-8CB8EF30E4BA}"/>
              </a:ext>
            </a:extLst>
          </p:cNvPr>
          <p:cNvSpPr/>
          <p:nvPr/>
        </p:nvSpPr>
        <p:spPr>
          <a:xfrm>
            <a:off x="292100" y="1566984"/>
            <a:ext cx="11607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Instrumented by Education Treatment Arm allocation: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There was a marginal effect of additional payments – for each additional round of education incentive received, HIV incidence was reduced by </a:t>
            </a:r>
            <a:r>
              <a:rPr lang="en-US" sz="2800" b="1" dirty="0"/>
              <a:t>3.9 percentage points </a:t>
            </a:r>
            <a:r>
              <a:rPr lang="en-US" sz="2800" dirty="0"/>
              <a:t>(p=0.014) “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Also, the TOT risk factor analysis confirmed the ITT risk factor analysis outcomes: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Participants with higher levels of education were less likely to acquire HIV infection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‘Risk-loving’ participants were 18% more likely to acquire HIV – confirming the ITT correlate analysis (p=0.031)</a:t>
            </a:r>
          </a:p>
        </p:txBody>
      </p:sp>
    </p:spTree>
    <p:extLst>
      <p:ext uri="{BB962C8B-B14F-4D97-AF65-F5344CB8AC3E}">
        <p14:creationId xmlns:p14="http://schemas.microsoft.com/office/powerpoint/2010/main" val="3645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9B64A-E469-488D-884F-07BB2070AF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8682" y="713950"/>
            <a:ext cx="9792524" cy="762000"/>
          </a:xfrm>
        </p:spPr>
        <p:txBody>
          <a:bodyPr/>
          <a:lstStyle/>
          <a:p>
            <a:pPr algn="l"/>
            <a:r>
              <a:rPr lang="en-US" dirty="0"/>
              <a:t>Study Partners</a:t>
            </a:r>
          </a:p>
        </p:txBody>
      </p:sp>
      <p:pic>
        <p:nvPicPr>
          <p:cNvPr id="5" name="Picture 4" descr="logoset.jpg">
            <a:extLst>
              <a:ext uri="{FF2B5EF4-FFF2-40B4-BE49-F238E27FC236}">
                <a16:creationId xmlns:a16="http://schemas.microsoft.com/office/drawing/2014/main" id="{2F7D76F2-D049-448E-8469-C9338F7D3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3325" t="44624" r="31364"/>
          <a:stretch/>
        </p:blipFill>
        <p:spPr>
          <a:xfrm>
            <a:off x="8696182" y="4125773"/>
            <a:ext cx="1428563" cy="1135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142AD-55F0-472B-B0AE-0D16C0C2D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41" y="4212383"/>
            <a:ext cx="2405844" cy="86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4FF50-3C47-427E-AA53-5CE40CD4397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46" y="5526693"/>
            <a:ext cx="1357925" cy="118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age result for the global fund logo">
            <a:extLst>
              <a:ext uri="{FF2B5EF4-FFF2-40B4-BE49-F238E27FC236}">
                <a16:creationId xmlns:a16="http://schemas.microsoft.com/office/drawing/2014/main" id="{6814DFF3-3016-4FDB-A717-CEEA04A3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28" y="5727343"/>
            <a:ext cx="3276600" cy="8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wagaa logo">
            <a:extLst>
              <a:ext uri="{FF2B5EF4-FFF2-40B4-BE49-F238E27FC236}">
                <a16:creationId xmlns:a16="http://schemas.microsoft.com/office/drawing/2014/main" id="{E2FAB740-CC2F-4317-9A4B-FC1F4634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25" y="3762974"/>
            <a:ext cx="1507029" cy="15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>
            <a:extLst>
              <a:ext uri="{FF2B5EF4-FFF2-40B4-BE49-F238E27FC236}">
                <a16:creationId xmlns:a16="http://schemas.microsoft.com/office/drawing/2014/main" id="{DFC0867E-ECE2-4012-A4E6-26A66B05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9" y="1941272"/>
            <a:ext cx="1821962" cy="11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17DC61-BBBA-4AAA-863F-82E5053990A4}"/>
              </a:ext>
            </a:extLst>
          </p:cNvPr>
          <p:cNvSpPr txBox="1"/>
          <p:nvPr/>
        </p:nvSpPr>
        <p:spPr>
          <a:xfrm>
            <a:off x="1653685" y="3146420"/>
            <a:ext cx="24497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MINISTRY OF EDUCATION AND TRAINING</a:t>
            </a:r>
          </a:p>
          <a:p>
            <a:pPr algn="ctr"/>
            <a:r>
              <a:rPr lang="en-US" sz="1050" b="1" dirty="0"/>
              <a:t>KINGDOM OF ESWATINI</a:t>
            </a:r>
          </a:p>
        </p:txBody>
      </p:sp>
      <p:pic>
        <p:nvPicPr>
          <p:cNvPr id="13" name="Picture 4" descr="Related image">
            <a:extLst>
              <a:ext uri="{FF2B5EF4-FFF2-40B4-BE49-F238E27FC236}">
                <a16:creationId xmlns:a16="http://schemas.microsoft.com/office/drawing/2014/main" id="{7D713E38-C767-4400-A08D-7A821ECB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82" y="1823037"/>
            <a:ext cx="1821962" cy="12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87B229-E604-4CC5-9BF3-4D45E7BF4343}"/>
              </a:ext>
            </a:extLst>
          </p:cNvPr>
          <p:cNvSpPr txBox="1"/>
          <p:nvPr/>
        </p:nvSpPr>
        <p:spPr>
          <a:xfrm>
            <a:off x="6740652" y="3144810"/>
            <a:ext cx="51405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MINISTRY OF HEALTH</a:t>
            </a:r>
          </a:p>
          <a:p>
            <a:pPr algn="ctr"/>
            <a:r>
              <a:rPr lang="en-US" sz="1050" dirty="0"/>
              <a:t>National Reference </a:t>
            </a:r>
            <a:r>
              <a:rPr lang="en-US" sz="1050" dirty="0" smtClean="0"/>
              <a:t>Laboratory, and Swaziland </a:t>
            </a:r>
            <a:r>
              <a:rPr lang="en-US" sz="1050" dirty="0"/>
              <a:t>National AIDS </a:t>
            </a:r>
            <a:r>
              <a:rPr lang="en-US" sz="1050" dirty="0" err="1"/>
              <a:t>Programme</a:t>
            </a:r>
            <a:r>
              <a:rPr lang="en-US" sz="1050" dirty="0"/>
              <a:t> (SNAP)</a:t>
            </a:r>
          </a:p>
          <a:p>
            <a:pPr algn="ctr"/>
            <a:r>
              <a:rPr lang="en-US" sz="1050" b="1" dirty="0"/>
              <a:t>KINGDOM OF ESWATINI</a:t>
            </a:r>
          </a:p>
        </p:txBody>
      </p:sp>
      <p:pic>
        <p:nvPicPr>
          <p:cNvPr id="2050" name="Picture 2" descr="Image result for NERCHA logo">
            <a:extLst>
              <a:ext uri="{FF2B5EF4-FFF2-40B4-BE49-F238E27FC236}">
                <a16:creationId xmlns:a16="http://schemas.microsoft.com/office/drawing/2014/main" id="{51918B9E-D701-447B-BF7A-AA5AF4B5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91" y="1618009"/>
            <a:ext cx="1255155" cy="22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B6C63B-B504-4AD3-BE2B-1A3F35E626DA}"/>
              </a:ext>
            </a:extLst>
          </p:cNvPr>
          <p:cNvSpPr txBox="1"/>
          <p:nvPr/>
        </p:nvSpPr>
        <p:spPr>
          <a:xfrm>
            <a:off x="8691797" y="5203347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For baseline survey</a:t>
            </a:r>
          </a:p>
        </p:txBody>
      </p:sp>
      <p:pic>
        <p:nvPicPr>
          <p:cNvPr id="2052" name="Picture 4" descr="Image result for activquest logo">
            <a:extLst>
              <a:ext uri="{FF2B5EF4-FFF2-40B4-BE49-F238E27FC236}">
                <a16:creationId xmlns:a16="http://schemas.microsoft.com/office/drawing/2014/main" id="{F12B11C6-0935-41BC-B56D-F73CC945A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62" y="4383022"/>
            <a:ext cx="1640723" cy="5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B198AB-7BD3-4AF0-A67E-597035B2A60B}"/>
              </a:ext>
            </a:extLst>
          </p:cNvPr>
          <p:cNvSpPr txBox="1"/>
          <p:nvPr/>
        </p:nvSpPr>
        <p:spPr>
          <a:xfrm>
            <a:off x="10498104" y="5193567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For baseline survey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134F4-66CC-4A67-9DFB-0400E84B0C84}"/>
              </a:ext>
            </a:extLst>
          </p:cNvPr>
          <p:cNvSpPr txBox="1"/>
          <p:nvPr/>
        </p:nvSpPr>
        <p:spPr>
          <a:xfrm>
            <a:off x="3630854" y="5201938"/>
            <a:ext cx="5063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Main study implementation partner                     </a:t>
            </a:r>
            <a:r>
              <a:rPr lang="en-US" sz="1100" dirty="0" smtClean="0"/>
              <a:t> </a:t>
            </a:r>
            <a:r>
              <a:rPr lang="en-US" sz="1100" dirty="0"/>
              <a:t>SGBV counselling and follow up</a:t>
            </a:r>
          </a:p>
        </p:txBody>
      </p:sp>
      <p:pic>
        <p:nvPicPr>
          <p:cNvPr id="2" name="Picture 2" descr="Image result for unaids logo">
            <a:extLst>
              <a:ext uri="{FF2B5EF4-FFF2-40B4-BE49-F238E27FC236}">
                <a16:creationId xmlns:a16="http://schemas.microsoft.com/office/drawing/2014/main" id="{A3F1B1A7-C12B-4CE5-8FE0-AFC50C6D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40" y="5784614"/>
            <a:ext cx="2075183" cy="8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17C4CC-1A94-424E-875A-7EA5A25A7D5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6" y="317720"/>
            <a:ext cx="1758869" cy="1749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0946" y="5816026"/>
            <a:ext cx="2091377" cy="819152"/>
          </a:xfrm>
          <a:prstGeom prst="rect">
            <a:avLst/>
          </a:prstGeom>
          <a:noFill/>
          <a:ln w="85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28" name="Picture 4" descr="Image result for world bank group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7" y="4027240"/>
            <a:ext cx="2854235" cy="129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A462-B28C-4A5D-B1E8-DC5F78E6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Self-reported education attendance at endline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561FDB-1519-4671-BB14-3E924E52E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6" y="3118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976071-8700-4DAE-964C-45236062B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581"/>
              </p:ext>
            </p:extLst>
          </p:nvPr>
        </p:nvGraphicFramePr>
        <p:xfrm>
          <a:off x="355600" y="1927662"/>
          <a:ext cx="11480800" cy="3364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9000">
                  <a:extLst>
                    <a:ext uri="{9D8B030D-6E8A-4147-A177-3AD203B41FA5}">
                      <a16:colId xmlns:a16="http://schemas.microsoft.com/office/drawing/2014/main" val="1134036755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33851632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930843792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1508006649"/>
                    </a:ext>
                  </a:extLst>
                </a:gridCol>
              </a:tblGrid>
              <a:tr h="1121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Not enrolled in school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Enrolled in school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P-value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5325046"/>
                  </a:ext>
                </a:extLst>
              </a:tr>
              <a:tr h="1121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Education incentive treatment arm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45.3%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54.7%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&lt;0.001</a:t>
                      </a:r>
                      <a:endParaRPr lang="en-US" sz="3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29010"/>
                  </a:ext>
                </a:extLst>
              </a:tr>
              <a:tr h="1121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Education incentive control arm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54.4%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45.6%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9398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4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A52E-2E03-474C-BB20-F8DE8068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Evaluation Question 2: </a:t>
            </a:r>
            <a:r>
              <a:rPr lang="en-US" sz="3600" dirty="0">
                <a:solidFill>
                  <a:srgbClr val="336699"/>
                </a:solidFill>
              </a:rPr>
              <a:t>Did the raffle </a:t>
            </a:r>
            <a:r>
              <a:rPr lang="en-US" sz="3600" u="sng" dirty="0">
                <a:solidFill>
                  <a:srgbClr val="336699"/>
                </a:solidFill>
              </a:rPr>
              <a:t>on its own</a:t>
            </a:r>
            <a:r>
              <a:rPr lang="en-US" sz="3600" dirty="0">
                <a:solidFill>
                  <a:srgbClr val="336699"/>
                </a:solidFill>
              </a:rPr>
              <a:t> have an impact on new HIV infections?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7D714-9129-4EBC-A98B-AC1C53F4FC71}"/>
              </a:ext>
            </a:extLst>
          </p:cNvPr>
          <p:cNvSpPr txBox="1"/>
          <p:nvPr/>
        </p:nvSpPr>
        <p:spPr>
          <a:xfrm>
            <a:off x="0" y="1668856"/>
            <a:ext cx="12192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NO</a:t>
            </a:r>
            <a:r>
              <a:rPr lang="en-US" sz="3600" dirty="0">
                <a:solidFill>
                  <a:schemeClr val="bg1"/>
                </a:solidFill>
              </a:rPr>
              <a:t>, not significant impact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F8640A-8EC1-451A-AF74-6BD48C155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422270"/>
              </p:ext>
            </p:extLst>
          </p:nvPr>
        </p:nvGraphicFramePr>
        <p:xfrm>
          <a:off x="327545" y="2480417"/>
          <a:ext cx="1151871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571">
                  <a:extLst>
                    <a:ext uri="{9D8B030D-6E8A-4147-A177-3AD203B41FA5}">
                      <a16:colId xmlns:a16="http://schemas.microsoft.com/office/drawing/2014/main" val="3169628208"/>
                    </a:ext>
                  </a:extLst>
                </a:gridCol>
                <a:gridCol w="2600999">
                  <a:extLst>
                    <a:ext uri="{9D8B030D-6E8A-4147-A177-3AD203B41FA5}">
                      <a16:colId xmlns:a16="http://schemas.microsoft.com/office/drawing/2014/main" val="1841679293"/>
                    </a:ext>
                  </a:extLst>
                </a:gridCol>
                <a:gridCol w="1300500">
                  <a:extLst>
                    <a:ext uri="{9D8B030D-6E8A-4147-A177-3AD203B41FA5}">
                      <a16:colId xmlns:a16="http://schemas.microsoft.com/office/drawing/2014/main" val="152263725"/>
                    </a:ext>
                  </a:extLst>
                </a:gridCol>
                <a:gridCol w="2786785">
                  <a:extLst>
                    <a:ext uri="{9D8B030D-6E8A-4147-A177-3AD203B41FA5}">
                      <a16:colId xmlns:a16="http://schemas.microsoft.com/office/drawing/2014/main" val="1329050975"/>
                    </a:ext>
                  </a:extLst>
                </a:gridCol>
                <a:gridCol w="1857857">
                  <a:extLst>
                    <a:ext uri="{9D8B030D-6E8A-4147-A177-3AD203B41FA5}">
                      <a16:colId xmlns:a16="http://schemas.microsoft.com/office/drawing/2014/main" val="2504151860"/>
                    </a:ext>
                  </a:extLst>
                </a:gridCol>
              </a:tblGrid>
              <a:tr h="738134">
                <a:tc>
                  <a:txBody>
                    <a:bodyPr/>
                    <a:lstStyle/>
                    <a:p>
                      <a:r>
                        <a:rPr lang="en-US" sz="2800" dirty="0"/>
                        <a:t>Arm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HIV Incidence over the study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Odds Ratio </a:t>
                      </a:r>
                    </a:p>
                    <a:p>
                      <a:pPr algn="ctr"/>
                      <a:r>
                        <a:rPr lang="en-US" sz="2800" dirty="0"/>
                        <a:t>[95% confidence interval]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97647"/>
                  </a:ext>
                </a:extLst>
              </a:tr>
              <a:tr h="29078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Raffle Control 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7.83%</a:t>
                      </a:r>
                    </a:p>
                  </a:txBody>
                  <a:tcPr marL="74295" marR="74295" marT="37148" marB="371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4295" marR="74295" marT="37148" marB="3714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0.152</a:t>
                      </a:r>
                      <a:endParaRPr lang="en-US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244226665"/>
                  </a:ext>
                </a:extLst>
              </a:tr>
              <a:tr h="495086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Raffle Treatment Arm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6.61%</a:t>
                      </a:r>
                    </a:p>
                  </a:txBody>
                  <a:tcPr marL="74295" marR="74295" marT="37148" marB="3714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0.833</a:t>
                      </a:r>
                    </a:p>
                    <a:p>
                      <a:pPr algn="ctr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[0.648 -1.070]</a:t>
                      </a:r>
                    </a:p>
                  </a:txBody>
                  <a:tcPr marL="74295" marR="74295" marT="37148" marB="37148" anchor="ctr"/>
                </a:tc>
                <a:tc vMerge="1">
                  <a:txBody>
                    <a:bodyPr/>
                    <a:lstStyle/>
                    <a:p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63068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8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F7E2242-5921-4340-970F-880F256E4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279070"/>
              </p:ext>
            </p:extLst>
          </p:nvPr>
        </p:nvGraphicFramePr>
        <p:xfrm>
          <a:off x="166047" y="1735719"/>
          <a:ext cx="11859904" cy="311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291">
                  <a:extLst>
                    <a:ext uri="{9D8B030D-6E8A-4147-A177-3AD203B41FA5}">
                      <a16:colId xmlns:a16="http://schemas.microsoft.com/office/drawing/2014/main" val="1475544697"/>
                    </a:ext>
                  </a:extLst>
                </a:gridCol>
                <a:gridCol w="3590247">
                  <a:extLst>
                    <a:ext uri="{9D8B030D-6E8A-4147-A177-3AD203B41FA5}">
                      <a16:colId xmlns:a16="http://schemas.microsoft.com/office/drawing/2014/main" val="2152867357"/>
                    </a:ext>
                  </a:extLst>
                </a:gridCol>
                <a:gridCol w="3566764">
                  <a:extLst>
                    <a:ext uri="{9D8B030D-6E8A-4147-A177-3AD203B41FA5}">
                      <a16:colId xmlns:a16="http://schemas.microsoft.com/office/drawing/2014/main" val="2478226688"/>
                    </a:ext>
                  </a:extLst>
                </a:gridCol>
                <a:gridCol w="1662602">
                  <a:extLst>
                    <a:ext uri="{9D8B030D-6E8A-4147-A177-3AD203B41FA5}">
                      <a16:colId xmlns:a16="http://schemas.microsoft.com/office/drawing/2014/main" val="517651542"/>
                    </a:ext>
                  </a:extLst>
                </a:gridCol>
              </a:tblGrid>
              <a:tr h="898868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HIV Incidence over the study period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Odds Ratio </a:t>
                      </a:r>
                    </a:p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[95% confidence interval]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9583186"/>
                  </a:ext>
                </a:extLst>
              </a:tr>
              <a:tr h="55491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No intervention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8893099"/>
                  </a:ext>
                </a:extLst>
              </a:tr>
              <a:tr h="55491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Raffle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0.82 [0.59, 1.14]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+mn-lt"/>
                        </a:rPr>
                        <a:t> 0.245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1022595"/>
                  </a:ext>
                </a:extLst>
              </a:tr>
              <a:tr h="55491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Education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0.76 [0.54, 1.07]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+mn-lt"/>
                        </a:rPr>
                        <a:t> 0.116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188907"/>
                  </a:ext>
                </a:extLst>
              </a:tr>
              <a:tr h="55491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Education and Raffle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0.63 [0.44, 0.91]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+mn-lt"/>
                        </a:rPr>
                        <a:t>0.013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94429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5EAA52E-2E03-474C-BB20-F8DE8068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61"/>
            <a:ext cx="12191999" cy="1143000"/>
          </a:xfrm>
        </p:spPr>
        <p:txBody>
          <a:bodyPr>
            <a:noAutofit/>
          </a:bodyPr>
          <a:lstStyle/>
          <a:p>
            <a:r>
              <a:rPr lang="en-US" sz="2800" dirty="0"/>
              <a:t>Evaluation Question 3: </a:t>
            </a:r>
            <a:r>
              <a:rPr lang="en-US" sz="2800" dirty="0">
                <a:solidFill>
                  <a:srgbClr val="336699"/>
                </a:solidFill>
              </a:rPr>
              <a:t>Did the raffle amplify the impact on HIV incidence?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3F683-D82D-430D-9BBD-13080BBD63C2}"/>
              </a:ext>
            </a:extLst>
          </p:cNvPr>
          <p:cNvSpPr txBox="1"/>
          <p:nvPr/>
        </p:nvSpPr>
        <p:spPr>
          <a:xfrm>
            <a:off x="166047" y="4854231"/>
            <a:ext cx="11859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35% </a:t>
            </a:r>
            <a:r>
              <a:rPr lang="en-US" sz="2000" dirty="0"/>
              <a:t>difference in HIV incidence between no intervention sub-arm and the raffle and education sub-arm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Participants in the raffle and incentive sub-arm compared to no intervention arm were </a:t>
            </a:r>
            <a:r>
              <a:rPr lang="en-US" sz="2000" b="1" dirty="0"/>
              <a:t>37% less likely to have acquired HIV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7D714-9129-4EBC-A98B-AC1C53F4FC71}"/>
              </a:ext>
            </a:extLst>
          </p:cNvPr>
          <p:cNvSpPr txBox="1"/>
          <p:nvPr/>
        </p:nvSpPr>
        <p:spPr>
          <a:xfrm>
            <a:off x="-1" y="982463"/>
            <a:ext cx="12192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YES</a:t>
            </a:r>
            <a:r>
              <a:rPr lang="en-US" sz="3600" dirty="0">
                <a:solidFill>
                  <a:schemeClr val="bg1"/>
                </a:solidFill>
              </a:rPr>
              <a:t>, together, the biggest impact</a:t>
            </a:r>
          </a:p>
        </p:txBody>
      </p:sp>
    </p:spTree>
    <p:extLst>
      <p:ext uri="{BB962C8B-B14F-4D97-AF65-F5344CB8AC3E}">
        <p14:creationId xmlns:p14="http://schemas.microsoft.com/office/powerpoint/2010/main" val="15883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CEC0-2C57-4DB4-8955-90A8D39D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A26F2-EB89-472A-9F34-EBDC55532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Additional quantitative analysis focusing on secondary research questions</a:t>
            </a:r>
          </a:p>
          <a:p>
            <a:r>
              <a:rPr lang="en-US" dirty="0">
                <a:latin typeface="+mn-lt"/>
              </a:rPr>
              <a:t>Expand treatment-on-the-treated analyses</a:t>
            </a:r>
          </a:p>
          <a:p>
            <a:r>
              <a:rPr lang="en-US" dirty="0">
                <a:latin typeface="+mn-lt"/>
              </a:rPr>
              <a:t>Conduct benefit-cost analysis</a:t>
            </a:r>
          </a:p>
          <a:p>
            <a:r>
              <a:rPr lang="en-US" dirty="0">
                <a:latin typeface="+mn-lt"/>
              </a:rPr>
              <a:t>Conclude qualitative research </a:t>
            </a:r>
          </a:p>
          <a:p>
            <a:r>
              <a:rPr lang="en-US" dirty="0">
                <a:latin typeface="+mn-lt"/>
              </a:rPr>
              <a:t>Academic publication and national dissemination</a:t>
            </a:r>
          </a:p>
        </p:txBody>
      </p:sp>
    </p:spTree>
    <p:extLst>
      <p:ext uri="{BB962C8B-B14F-4D97-AF65-F5344CB8AC3E}">
        <p14:creationId xmlns:p14="http://schemas.microsoft.com/office/powerpoint/2010/main" val="14598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F79EA-5011-4016-A0D4-D2C67D62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" y="34213"/>
            <a:ext cx="6629704" cy="579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B2ED-3F12-4DA5-9119-B5B485B02E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0506" y="889000"/>
            <a:ext cx="12121493" cy="175260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Context &amp; Rationale</a:t>
            </a:r>
            <a:r>
              <a:rPr lang="en-US" sz="66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AB583-8574-4AEB-8BEF-236048F275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0" y="2086770"/>
            <a:ext cx="2948656" cy="29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C63F1451-E487-4CBF-959C-AFC8732CD57B}"/>
              </a:ext>
            </a:extLst>
          </p:cNvPr>
          <p:cNvSpPr/>
          <p:nvPr/>
        </p:nvSpPr>
        <p:spPr>
          <a:xfrm>
            <a:off x="4580420" y="3540044"/>
            <a:ext cx="1362823" cy="6096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440C20-8984-471A-9F67-4EC36E6E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929" y="-119061"/>
            <a:ext cx="80772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Multiple Vulnerabilities of AGYW in Eswatini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D3A3A8-D85F-4643-8BFA-1E1B6C9F7232}"/>
              </a:ext>
            </a:extLst>
          </p:cNvPr>
          <p:cNvSpPr/>
          <p:nvPr/>
        </p:nvSpPr>
        <p:spPr>
          <a:xfrm>
            <a:off x="4597399" y="747404"/>
            <a:ext cx="75819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Only </a:t>
            </a:r>
            <a:r>
              <a:rPr lang="en-US" sz="2000" b="1" dirty="0"/>
              <a:t>33% female enrolment </a:t>
            </a:r>
            <a:r>
              <a:rPr lang="en-US" sz="2000" dirty="0"/>
              <a:t>in secondary school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Low </a:t>
            </a:r>
            <a:r>
              <a:rPr lang="en-US" sz="2000" b="1" dirty="0"/>
              <a:t>rates of return </a:t>
            </a:r>
            <a:r>
              <a:rPr lang="en-US" sz="2000" dirty="0"/>
              <a:t>after school dropout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High </a:t>
            </a:r>
            <a:r>
              <a:rPr lang="en-US" sz="2000" b="1" dirty="0"/>
              <a:t>youth unemployment </a:t>
            </a:r>
            <a:r>
              <a:rPr lang="en-US" sz="2000" dirty="0"/>
              <a:t>and </a:t>
            </a:r>
            <a:r>
              <a:rPr lang="en-US" sz="2000" b="1" dirty="0"/>
              <a:t>only 40% female participation </a:t>
            </a:r>
            <a:r>
              <a:rPr lang="en-US" sz="2000" dirty="0"/>
              <a:t>in </a:t>
            </a:r>
            <a:r>
              <a:rPr lang="en-US" sz="2000" dirty="0" err="1"/>
              <a:t>labour</a:t>
            </a:r>
            <a:r>
              <a:rPr lang="en-US" sz="2000" dirty="0"/>
              <a:t> market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High </a:t>
            </a:r>
            <a:r>
              <a:rPr lang="en-US" sz="2000" dirty="0"/>
              <a:t>and increasing levels of </a:t>
            </a:r>
            <a:r>
              <a:rPr lang="en-US" sz="2000" b="1" dirty="0"/>
              <a:t>transactional sex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ACF4A2-6EEC-4BC9-BD29-A634E5A90727}"/>
              </a:ext>
            </a:extLst>
          </p:cNvPr>
          <p:cNvGrpSpPr/>
          <p:nvPr/>
        </p:nvGrpSpPr>
        <p:grpSpPr>
          <a:xfrm>
            <a:off x="4914900" y="2935192"/>
            <a:ext cx="8063343" cy="3179279"/>
            <a:chOff x="5011596" y="2932676"/>
            <a:chExt cx="8063343" cy="3179279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43DD0205-841E-49E6-9490-4D578489BD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50728647"/>
                </p:ext>
              </p:extLst>
            </p:nvPr>
          </p:nvGraphicFramePr>
          <p:xfrm>
            <a:off x="6945919" y="3557050"/>
            <a:ext cx="6129020" cy="25549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BC1C43-B385-4C81-8B39-094F806004E5}"/>
                </a:ext>
              </a:extLst>
            </p:cNvPr>
            <p:cNvSpPr/>
            <p:nvPr/>
          </p:nvSpPr>
          <p:spPr>
            <a:xfrm>
              <a:off x="5011596" y="5716127"/>
              <a:ext cx="2852063" cy="2566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5943600" algn="r"/>
                </a:tabLst>
              </a:pPr>
              <a:r>
                <a:rPr lang="en-US" sz="105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DHIS 2007, MICS 2010, and MICS 2014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452C90-C1C8-44BC-A98F-D8DC4BBF4CD1}"/>
                </a:ext>
              </a:extLst>
            </p:cNvPr>
            <p:cNvSpPr txBox="1"/>
            <p:nvPr/>
          </p:nvSpPr>
          <p:spPr>
            <a:xfrm>
              <a:off x="8223539" y="55814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2007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952D66-881B-47E5-A62D-F686401B8870}"/>
                </a:ext>
              </a:extLst>
            </p:cNvPr>
            <p:cNvSpPr txBox="1"/>
            <p:nvPr/>
          </p:nvSpPr>
          <p:spPr>
            <a:xfrm>
              <a:off x="9684057" y="55814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2010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8C117A-666B-46BF-AF66-11B4D19D58E4}"/>
                </a:ext>
              </a:extLst>
            </p:cNvPr>
            <p:cNvSpPr txBox="1"/>
            <p:nvPr/>
          </p:nvSpPr>
          <p:spPr>
            <a:xfrm>
              <a:off x="11144575" y="556962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2014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877F63D9-6058-4A45-87E9-6AE8B356A309}"/>
                </a:ext>
              </a:extLst>
            </p:cNvPr>
            <p:cNvSpPr txBox="1">
              <a:spLocks/>
            </p:cNvSpPr>
            <p:nvPr/>
          </p:nvSpPr>
          <p:spPr>
            <a:xfrm>
              <a:off x="5245100" y="2932676"/>
              <a:ext cx="6731000" cy="739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i="1" dirty="0">
                  <a:solidFill>
                    <a:srgbClr val="0070C0"/>
                  </a:solidFill>
                </a:rPr>
                <a:t>% women aged 15-24 in Eswatini who had sex in the last 12 months with a partner who was 10 or more years older</a:t>
              </a:r>
              <a:endParaRPr lang="en-US" sz="12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83D3939-C8E9-4041-B80D-3C20F74144DE}"/>
              </a:ext>
            </a:extLst>
          </p:cNvPr>
          <p:cNvSpPr/>
          <p:nvPr/>
        </p:nvSpPr>
        <p:spPr>
          <a:xfrm>
            <a:off x="0" y="5978280"/>
            <a:ext cx="12192000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Growing evidence that financial incentives could reduce economic drivers for high-risk sexual behaviour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323A6B6C-B333-49CE-9174-3DBA2E506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797205"/>
              </p:ext>
            </p:extLst>
          </p:nvPr>
        </p:nvGraphicFramePr>
        <p:xfrm>
          <a:off x="173520" y="200347"/>
          <a:ext cx="4406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66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6301-93ED-4F30-B14F-72DCEB8E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681"/>
            <a:ext cx="1211820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First, Mathematical Modelling: </a:t>
            </a:r>
            <a:r>
              <a:rPr lang="en-US" sz="3200" b="0" dirty="0"/>
              <a:t>Potential </a:t>
            </a:r>
            <a:r>
              <a:rPr lang="en-US" sz="3200" b="0" dirty="0" smtClean="0"/>
              <a:t>Future Impact </a:t>
            </a:r>
            <a:r>
              <a:rPr lang="en-US" sz="3200" b="0" dirty="0"/>
              <a:t>of 5 Core </a:t>
            </a:r>
            <a:r>
              <a:rPr lang="en-US" sz="3200" b="0" dirty="0" smtClean="0"/>
              <a:t>Interventions on HIV incidence and AIDS deaths in </a:t>
            </a:r>
            <a:r>
              <a:rPr lang="en-US" sz="3200" b="0" dirty="0" err="1" smtClean="0"/>
              <a:t>Eswatini</a:t>
            </a:r>
            <a:endParaRPr lang="en-US" sz="3200" b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D9F53A-D069-40EA-8A5C-AA11DE425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059992"/>
              </p:ext>
            </p:extLst>
          </p:nvPr>
        </p:nvGraphicFramePr>
        <p:xfrm>
          <a:off x="0" y="1417639"/>
          <a:ext cx="12029704" cy="454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3C6C93-B828-4CBE-A75F-1E125DD08BDC}"/>
              </a:ext>
            </a:extLst>
          </p:cNvPr>
          <p:cNvSpPr txBox="1"/>
          <p:nvPr/>
        </p:nvSpPr>
        <p:spPr>
          <a:xfrm>
            <a:off x="9458559" y="5838291"/>
            <a:ext cx="27334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World Bank and Burnet Institute, 2014</a:t>
            </a:r>
          </a:p>
        </p:txBody>
      </p:sp>
    </p:spTree>
    <p:extLst>
      <p:ext uri="{BB962C8B-B14F-4D97-AF65-F5344CB8AC3E}">
        <p14:creationId xmlns:p14="http://schemas.microsoft.com/office/powerpoint/2010/main" val="29486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5F79EA-5011-4016-A0D4-D2C67D62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0"/>
            <a:ext cx="6629704" cy="579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6B2ED-3F12-4DA5-9119-B5B485B02E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762000"/>
            <a:ext cx="12192000" cy="175260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Intervention and Population</a:t>
            </a:r>
            <a:endParaRPr lang="en-US" sz="66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6AF5D-51D0-4C87-928B-410744D6E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0" y="2086770"/>
            <a:ext cx="2948656" cy="29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4CFB-3521-4537-AB6A-F0935F6F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kinds of Interventions </a:t>
            </a:r>
            <a:r>
              <a:rPr lang="en-US" dirty="0"/>
              <a:t>Implemented in School Years 2016, 2017 and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AD39-DFD0-4C02-9BDF-E82186969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  <a:highlight>
                  <a:srgbClr val="000080"/>
                </a:highlight>
                <a:latin typeface="+mn-lt"/>
              </a:rPr>
              <a:t>1. EDUCATION INCENTIVES – definite incentive, if condition (education) met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latin typeface="+mn-lt"/>
              </a:rPr>
              <a:t>Incentives paid for enrolling in and attending school </a:t>
            </a:r>
            <a:r>
              <a:rPr lang="en-US" dirty="0">
                <a:latin typeface="+mn-lt"/>
              </a:rPr>
              <a:t>(E1400 (~$100) per year)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Incentives paid for </a:t>
            </a:r>
            <a:r>
              <a:rPr lang="en-US" b="1" dirty="0">
                <a:latin typeface="+mn-lt"/>
              </a:rPr>
              <a:t>enrolling in and completing other education </a:t>
            </a:r>
            <a:r>
              <a:rPr lang="en-US" dirty="0">
                <a:latin typeface="+mn-lt"/>
              </a:rPr>
              <a:t>like tertiary education, upgrading or short courses (E1400 (~$100) per year)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Only in 2018, </a:t>
            </a:r>
            <a:r>
              <a:rPr lang="en-US" b="1" dirty="0">
                <a:latin typeface="+mn-lt"/>
              </a:rPr>
              <a:t>tuition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fees paid </a:t>
            </a:r>
            <a:r>
              <a:rPr lang="en-US" dirty="0">
                <a:latin typeface="+mn-lt"/>
              </a:rPr>
              <a:t>for out of school participants (up to E2900 (~$200) per course)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  <a:highlight>
                  <a:srgbClr val="000080"/>
                </a:highlight>
                <a:latin typeface="+mn-lt"/>
              </a:rPr>
              <a:t>2. RAFFLES – possibility of incentive, if condition (no STIs) met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+mn-lt"/>
              </a:rPr>
              <a:t>50% of participants also eligible for </a:t>
            </a:r>
            <a:r>
              <a:rPr lang="en-US" b="1" dirty="0">
                <a:latin typeface="+mn-lt"/>
              </a:rPr>
              <a:t>raffle</a:t>
            </a:r>
            <a:r>
              <a:rPr lang="en-US" dirty="0">
                <a:latin typeface="+mn-lt"/>
              </a:rPr>
              <a:t>. 7 raffles held: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In each raffle round, 400 participants randomly selected for STI testing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If negative for </a:t>
            </a:r>
            <a:r>
              <a:rPr lang="en-US" i="1" dirty="0">
                <a:latin typeface="+mn-lt"/>
              </a:rPr>
              <a:t>syphilis and trichomonas vaginalis</a:t>
            </a:r>
            <a:r>
              <a:rPr lang="en-US" dirty="0">
                <a:latin typeface="+mn-lt"/>
              </a:rPr>
              <a:t>, then eligible for raffle prize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80 raffle winners drawn every round, 560 raffle winners in total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latin typeface="+mn-lt"/>
              </a:rPr>
              <a:t>Raffle prize money per round: E1000 (</a:t>
            </a:r>
            <a:r>
              <a:rPr lang="en-US" sz="2500" dirty="0"/>
              <a:t>~$72)</a:t>
            </a:r>
            <a:endParaRPr lang="en-US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8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4CFB-3521-4537-AB6A-F0935F6F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74639"/>
            <a:ext cx="473592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Study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AD39-DFD0-4C02-9BDF-E8218696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4300" y="1417639"/>
            <a:ext cx="5753100" cy="54403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+mn-lt"/>
              </a:rPr>
              <a:t>From </a:t>
            </a:r>
            <a:r>
              <a:rPr lang="en-US" dirty="0">
                <a:latin typeface="+mn-lt"/>
              </a:rPr>
              <a:t>Nov 2015 – March </a:t>
            </a:r>
            <a:r>
              <a:rPr lang="en-US" dirty="0" smtClean="0">
                <a:latin typeface="+mn-lt"/>
              </a:rPr>
              <a:t>2016, enrolled 4389 </a:t>
            </a:r>
            <a:r>
              <a:rPr lang="en-US" dirty="0">
                <a:latin typeface="+mn-lt"/>
              </a:rPr>
              <a:t>adolescent girls and young women (AGYW) aged 15-22 in </a:t>
            </a:r>
            <a:r>
              <a:rPr lang="en-US" dirty="0" err="1" smtClean="0">
                <a:latin typeface="+mn-lt"/>
              </a:rPr>
              <a:t>Eswatini</a:t>
            </a:r>
            <a:r>
              <a:rPr lang="en-US" dirty="0" smtClean="0">
                <a:latin typeface="+mn-lt"/>
              </a:rPr>
              <a:t> from 266 enumerator areas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Stratified enrolment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pPr lvl="2"/>
            <a:r>
              <a:rPr lang="en-US" dirty="0">
                <a:latin typeface="+mn-lt"/>
              </a:rPr>
              <a:t>50% in </a:t>
            </a:r>
            <a:r>
              <a:rPr lang="en-US" dirty="0" smtClean="0">
                <a:latin typeface="+mn-lt"/>
              </a:rPr>
              <a:t>school or other form of education </a:t>
            </a:r>
            <a:r>
              <a:rPr lang="en-US" dirty="0">
                <a:latin typeface="+mn-lt"/>
              </a:rPr>
              <a:t>and 50% out of </a:t>
            </a:r>
            <a:r>
              <a:rPr lang="en-US" dirty="0" smtClean="0">
                <a:latin typeface="+mn-lt"/>
              </a:rPr>
              <a:t>school or other education </a:t>
            </a:r>
          </a:p>
          <a:p>
            <a:pPr lvl="2"/>
            <a:r>
              <a:rPr lang="en-US" dirty="0" smtClean="0">
                <a:latin typeface="+mn-lt"/>
              </a:rPr>
              <a:t>80</a:t>
            </a:r>
            <a:r>
              <a:rPr lang="en-US" dirty="0">
                <a:latin typeface="+mn-lt"/>
              </a:rPr>
              <a:t>% from rural enumeration areas and 20% from urban enumeration areas</a:t>
            </a:r>
          </a:p>
          <a:p>
            <a:pPr marL="400050"/>
            <a:endParaRPr lang="en-US" sz="22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3DDC0-CF2E-494D-8F88-1398A62B3A72}"/>
              </a:ext>
            </a:extLst>
          </p:cNvPr>
          <p:cNvSpPr txBox="1"/>
          <p:nvPr/>
        </p:nvSpPr>
        <p:spPr>
          <a:xfrm>
            <a:off x="7338088" y="28120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Geographic distribution of participants at baseline and endline</a:t>
            </a:r>
          </a:p>
        </p:txBody>
      </p:sp>
      <p:pic>
        <p:nvPicPr>
          <p:cNvPr id="6" name="Picture 5" descr="C:\Users\ALongosz\AppData\Local\Temp\SWA41814-1.jpg">
            <a:extLst>
              <a:ext uri="{FF2B5EF4-FFF2-40B4-BE49-F238E27FC236}">
                <a16:creationId xmlns:a16="http://schemas.microsoft.com/office/drawing/2014/main" id="{6F354990-0246-455C-9809-FF8A225477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2972"/>
            <a:ext cx="6540500" cy="6870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0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5C074F-8200-4108-9EDA-43328DD26FF2}"/>
              </a:ext>
            </a:extLst>
          </p:cNvPr>
          <p:cNvSpPr txBox="1"/>
          <p:nvPr/>
        </p:nvSpPr>
        <p:spPr>
          <a:xfrm>
            <a:off x="307243" y="288052"/>
            <a:ext cx="525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Design and Intervention Arms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4FA2E-8CD1-42A6-B840-5C0C5BAAEF05}"/>
              </a:ext>
            </a:extLst>
          </p:cNvPr>
          <p:cNvSpPr txBox="1"/>
          <p:nvPr/>
        </p:nvSpPr>
        <p:spPr>
          <a:xfrm>
            <a:off x="469899" y="1090463"/>
            <a:ext cx="1150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2x2 factorial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4 study sub-arms</a:t>
            </a:r>
          </a:p>
        </p:txBody>
      </p:sp>
      <p:pic>
        <p:nvPicPr>
          <p:cNvPr id="1026" name="9D9ABCAE-A60D-46D3-BF35-094CBB1F1FC4" descr="72A9D34A-4360-46B2-8291-D55009C15256@home">
            <a:extLst>
              <a:ext uri="{FF2B5EF4-FFF2-40B4-BE49-F238E27FC236}">
                <a16:creationId xmlns:a16="http://schemas.microsoft.com/office/drawing/2014/main" id="{692B07EA-37FB-4CEA-A632-2F4F57FA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8428"/>
            <a:ext cx="12192001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takhela Likusasa draft results -- presentation to Eswatini cabin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 Presentatio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Sitakhela Likusasa draft results -- presentation to Eswatini cabinet</Template>
  <TotalTime>6399</TotalTime>
  <Words>1490</Words>
  <Application>Microsoft Office PowerPoint</Application>
  <PresentationFormat>Widescreen</PresentationFormat>
  <Paragraphs>236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ＭＳ Ｐゴシック</vt:lpstr>
      <vt:lpstr>Andes Bold</vt:lpstr>
      <vt:lpstr>Arial</vt:lpstr>
      <vt:lpstr>Arial Black</vt:lpstr>
      <vt:lpstr>Arial Narrow</vt:lpstr>
      <vt:lpstr>Baskerville Old Face</vt:lpstr>
      <vt:lpstr>Berlin Sans FB Demi</vt:lpstr>
      <vt:lpstr>Calibri</vt:lpstr>
      <vt:lpstr>CentSchbkCyrill BT</vt:lpstr>
      <vt:lpstr>Century</vt:lpstr>
      <vt:lpstr>Century751 BT</vt:lpstr>
      <vt:lpstr>Franklin Gothic Book</vt:lpstr>
      <vt:lpstr>Microsoft Sans Serif</vt:lpstr>
      <vt:lpstr>Raleway</vt:lpstr>
      <vt:lpstr>Times New Roman</vt:lpstr>
      <vt:lpstr>Wingdings</vt:lpstr>
      <vt:lpstr>Sitakhela Likusasa draft results -- presentation to Eswatini cabinet</vt:lpstr>
      <vt:lpstr>Custom Design</vt:lpstr>
      <vt:lpstr>AIDS 2016_Template</vt:lpstr>
      <vt:lpstr>Sitakhela Likusasa Impact Evaluation:  Financial Incentives to Reduce HIV Incidence among Adolescent Girls and Young Women (AGYW) in Eswatini</vt:lpstr>
      <vt:lpstr>Study Partners</vt:lpstr>
      <vt:lpstr>PowerPoint Presentation</vt:lpstr>
      <vt:lpstr>Multiple Vulnerabilities of AGYW in Eswatini</vt:lpstr>
      <vt:lpstr>First, Mathematical Modelling: Potential Future Impact of 5 Core Interventions on HIV incidence and AIDS deaths in Eswatini</vt:lpstr>
      <vt:lpstr>PowerPoint Presentation</vt:lpstr>
      <vt:lpstr>Two kinds of Interventions Implemented in School Years 2016, 2017 and 2018</vt:lpstr>
      <vt:lpstr>Study Population</vt:lpstr>
      <vt:lpstr>PowerPoint Presentation</vt:lpstr>
      <vt:lpstr>How study population was allocated to 4 sub-arms</vt:lpstr>
      <vt:lpstr>Timeline</vt:lpstr>
      <vt:lpstr>Intervention Coverage Summary</vt:lpstr>
      <vt:lpstr>Participation in study endline data collection</vt:lpstr>
      <vt:lpstr>Non-response at endline was not significantly associated with study sub-arm</vt:lpstr>
      <vt:lpstr>PowerPoint Presentation</vt:lpstr>
      <vt:lpstr>Evaluation Question 1: Did the education incentives have an impact on new HIV infections? </vt:lpstr>
      <vt:lpstr>What put participants at risk of getting HIV?</vt:lpstr>
      <vt:lpstr>‘Treatment on the Treated’ Analysis</vt:lpstr>
      <vt:lpstr>‘Treatment on the Treated’ Analysis: Instrumental Variable Probit Model Results</vt:lpstr>
      <vt:lpstr>Self-reported education attendance at endline</vt:lpstr>
      <vt:lpstr>Evaluation Question 2: Did the raffle on its own have an impact on new HIV infections? </vt:lpstr>
      <vt:lpstr>Evaluation Question 3: Did the raffle amplify the impact on HIV incidence?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Marelize Gorgens</dc:creator>
  <cp:lastModifiedBy>Media</cp:lastModifiedBy>
  <cp:revision>91</cp:revision>
  <dcterms:created xsi:type="dcterms:W3CDTF">2019-07-17T09:22:22Z</dcterms:created>
  <dcterms:modified xsi:type="dcterms:W3CDTF">2019-07-23T14:45:50Z</dcterms:modified>
</cp:coreProperties>
</file>